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96" r:id="rId4"/>
  </p:sldMasterIdLst>
  <p:notesMasterIdLst>
    <p:notesMasterId r:id="rId14"/>
  </p:notesMasterIdLst>
  <p:handoutMasterIdLst>
    <p:handoutMasterId r:id="rId15"/>
  </p:handoutMasterIdLst>
  <p:sldIdLst>
    <p:sldId id="334" r:id="rId5"/>
    <p:sldId id="346" r:id="rId6"/>
    <p:sldId id="354" r:id="rId7"/>
    <p:sldId id="345" r:id="rId8"/>
    <p:sldId id="357" r:id="rId9"/>
    <p:sldId id="351" r:id="rId10"/>
    <p:sldId id="350" r:id="rId11"/>
    <p:sldId id="353" r:id="rId12"/>
    <p:sldId id="34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4" autoAdjust="0"/>
    <p:restoredTop sz="68886" autoAdjust="0"/>
  </p:normalViewPr>
  <p:slideViewPr>
    <p:cSldViewPr snapToGrid="0">
      <p:cViewPr varScale="1">
        <p:scale>
          <a:sx n="76" d="100"/>
          <a:sy n="76" d="100"/>
        </p:scale>
        <p:origin x="1950" y="90"/>
      </p:cViewPr>
      <p:guideLst>
        <p:guide orient="horz" pos="1392"/>
        <p:guide pos="7056"/>
        <p:guide orient="horz" pos="3168"/>
      </p:guideLst>
    </p:cSldViewPr>
  </p:slideViewPr>
  <p:outlineViewPr>
    <p:cViewPr>
      <p:scale>
        <a:sx n="33" d="100"/>
        <a:sy n="33" d="100"/>
      </p:scale>
      <p:origin x="0" y="-1103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0E99E25-5B65-D93A-3010-8B947D67E6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AEB28A-33CC-6CF5-1214-F2C3205F67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888634-FBA9-41D6-8B35-EE3A7D816B7C}" type="datetimeFigureOut">
              <a:rPr lang="en-US" smtClean="0"/>
              <a:t>6/27/2025</a:t>
            </a:fld>
            <a:endParaRPr lang="en-US" dirty="0"/>
          </a:p>
        </p:txBody>
      </p:sp>
      <p:sp>
        <p:nvSpPr>
          <p:cNvPr id="4" name="Footer Placeholder 3">
            <a:extLst>
              <a:ext uri="{FF2B5EF4-FFF2-40B4-BE49-F238E27FC236}">
                <a16:creationId xmlns:a16="http://schemas.microsoft.com/office/drawing/2014/main" id="{43D63414-6160-FF79-B3F6-CD615625C8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583E93F-BDEC-C5F7-2553-8324882C41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7C78D2-97D1-4B37-BDD1-08A09BD4CA99}" type="slidenum">
              <a:rPr lang="en-US" smtClean="0"/>
              <a:t>‹#›</a:t>
            </a:fld>
            <a:endParaRPr lang="en-US" dirty="0"/>
          </a:p>
        </p:txBody>
      </p:sp>
    </p:spTree>
    <p:extLst>
      <p:ext uri="{BB962C8B-B14F-4D97-AF65-F5344CB8AC3E}">
        <p14:creationId xmlns:p14="http://schemas.microsoft.com/office/powerpoint/2010/main" val="23691359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6/27/2025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objective of this project is to predict the calories burned during a workout.</a:t>
            </a:r>
          </a:p>
        </p:txBody>
      </p:sp>
      <p:sp>
        <p:nvSpPr>
          <p:cNvPr id="4" name="Slide Number Placeholder 3"/>
          <p:cNvSpPr>
            <a:spLocks noGrp="1"/>
          </p:cNvSpPr>
          <p:nvPr>
            <p:ph type="sldNum" sz="quarter" idx="5"/>
          </p:nvPr>
        </p:nvSpPr>
        <p:spPr/>
        <p:txBody>
          <a:bodyPr/>
          <a:lstStyle/>
          <a:p>
            <a:fld id="{D5939589-3E79-4C82-AA4A-FE78234FAA59}" type="slidenum">
              <a:rPr lang="en-US" smtClean="0"/>
              <a:t>1</a:t>
            </a:fld>
            <a:endParaRPr lang="en-US" dirty="0"/>
          </a:p>
        </p:txBody>
      </p:sp>
    </p:spTree>
    <p:extLst>
      <p:ext uri="{BB962C8B-B14F-4D97-AF65-F5344CB8AC3E}">
        <p14:creationId xmlns:p14="http://schemas.microsoft.com/office/powerpoint/2010/main" val="1801796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is provided by the Kaggle competition “Predicting Calorie Expenditure”.</a:t>
            </a:r>
          </a:p>
          <a:p>
            <a:endParaRPr lang="en-US" dirty="0"/>
          </a:p>
          <a:p>
            <a:r>
              <a:rPr lang="en-US" dirty="0"/>
              <a:t>The training set has 750,000 rows, 8 features (duration, heart rate, gender, body temperature, height, weight, age, id) and the target calories.</a:t>
            </a:r>
          </a:p>
          <a:p>
            <a:endParaRPr lang="en-US" dirty="0"/>
          </a:p>
          <a:p>
            <a:r>
              <a:rPr lang="en-US" dirty="0"/>
              <a:t>There is an even split between men and women, and in the histogram we can see the calories burned, colored by gender.</a:t>
            </a:r>
          </a:p>
          <a:p>
            <a:endParaRPr lang="en-US" dirty="0"/>
          </a:p>
          <a:p>
            <a:r>
              <a:rPr lang="en-US" dirty="0"/>
              <a:t>The testing set has 250,000.</a:t>
            </a:r>
          </a:p>
          <a:p>
            <a:endParaRPr lang="en-US" dirty="0"/>
          </a:p>
          <a:p>
            <a:r>
              <a:rPr lang="en-US" dirty="0"/>
              <a:t>The objective is to minimize the root mean squared log error on the testing dataset.</a:t>
            </a:r>
          </a:p>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2</a:t>
            </a:fld>
            <a:endParaRPr lang="en-US" dirty="0"/>
          </a:p>
        </p:txBody>
      </p:sp>
    </p:spTree>
    <p:extLst>
      <p:ext uri="{BB962C8B-B14F-4D97-AF65-F5344CB8AC3E}">
        <p14:creationId xmlns:p14="http://schemas.microsoft.com/office/powerpoint/2010/main" val="283698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Preprocessing is comprised of the following steps:</a:t>
            </a:r>
          </a:p>
          <a:p>
            <a:endParaRPr lang="en-US" dirty="0"/>
          </a:p>
          <a:p>
            <a:r>
              <a:rPr lang="en-US" dirty="0"/>
              <a:t>Calories is log transformed</a:t>
            </a:r>
          </a:p>
          <a:p>
            <a:endParaRPr lang="en-US" dirty="0"/>
          </a:p>
          <a:p>
            <a:r>
              <a:rPr lang="en-US" dirty="0"/>
              <a:t>Male/female is one-hot encoded</a:t>
            </a:r>
          </a:p>
          <a:p>
            <a:endParaRPr lang="en-US" dirty="0"/>
          </a:p>
          <a:p>
            <a:r>
              <a:rPr lang="en-US" dirty="0"/>
              <a:t>The id column is essentially an index and can be deleted</a:t>
            </a:r>
          </a:p>
          <a:p>
            <a:endParaRPr lang="en-US" dirty="0"/>
          </a:p>
          <a:p>
            <a:r>
              <a:rPr lang="en-US" dirty="0"/>
              <a:t>Features height, weight, duration, heart rate, which are all integers, are switched from type float to type int.</a:t>
            </a:r>
          </a:p>
          <a:p>
            <a:endParaRPr lang="en-US" dirty="0"/>
          </a:p>
          <a:p>
            <a:r>
              <a:rPr lang="en-US" dirty="0"/>
              <a:t>These steps reduce file size by 10.5%!</a:t>
            </a:r>
          </a:p>
          <a:p>
            <a:endParaRPr lang="en-US" dirty="0"/>
          </a:p>
          <a:p>
            <a:r>
              <a:rPr lang="en-US" dirty="0"/>
              <a:t>For feature engineering, we add body mass index, interaction terms for all numerical features, and body temperature squared.</a:t>
            </a:r>
          </a:p>
        </p:txBody>
      </p:sp>
      <p:sp>
        <p:nvSpPr>
          <p:cNvPr id="4" name="Slide Number Placeholder 3"/>
          <p:cNvSpPr>
            <a:spLocks noGrp="1"/>
          </p:cNvSpPr>
          <p:nvPr>
            <p:ph type="sldNum" sz="quarter" idx="5"/>
          </p:nvPr>
        </p:nvSpPr>
        <p:spPr/>
        <p:txBody>
          <a:bodyPr/>
          <a:lstStyle/>
          <a:p>
            <a:fld id="{D5939589-3E79-4C82-AA4A-FE78234FAA59}" type="slidenum">
              <a:rPr lang="en-US" smtClean="0"/>
              <a:t>3</a:t>
            </a:fld>
            <a:endParaRPr lang="en-US" dirty="0"/>
          </a:p>
        </p:txBody>
      </p:sp>
    </p:spTree>
    <p:extLst>
      <p:ext uri="{BB962C8B-B14F-4D97-AF65-F5344CB8AC3E}">
        <p14:creationId xmlns:p14="http://schemas.microsoft.com/office/powerpoint/2010/main" val="1483778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compare the effectiveness of our models with the Kaggle leaderboard for this competition, which had 4,318 teams submit predictions. (*click*)</a:t>
            </a:r>
          </a:p>
          <a:p>
            <a:endParaRPr lang="en-US" dirty="0"/>
          </a:p>
          <a:p>
            <a:r>
              <a:rPr lang="en-US" dirty="0"/>
              <a:t>Two linear regression and generalized additive models were trained with and without feature engineering.  These models don’t score competitively, but we can see that FE significantly improves RMSLE for both models. (*click*)</a:t>
            </a:r>
          </a:p>
          <a:p>
            <a:endParaRPr lang="en-US" dirty="0"/>
          </a:p>
          <a:p>
            <a:r>
              <a:rPr lang="en-US" dirty="0"/>
              <a:t>Next, three models based on gradient boosted decision trees were trained. (*click*)</a:t>
            </a:r>
          </a:p>
          <a:p>
            <a:endParaRPr lang="en-US" dirty="0"/>
          </a:p>
          <a:p>
            <a:r>
              <a:rPr lang="en-US" dirty="0"/>
              <a:t>The </a:t>
            </a:r>
            <a:r>
              <a:rPr lang="en-US" dirty="0" err="1"/>
              <a:t>XGBoost</a:t>
            </a:r>
            <a:r>
              <a:rPr lang="en-US" dirty="0"/>
              <a:t>, </a:t>
            </a:r>
            <a:r>
              <a:rPr lang="en-US" dirty="0" err="1"/>
              <a:t>LightGBM</a:t>
            </a:r>
            <a:r>
              <a:rPr lang="en-US" dirty="0"/>
              <a:t>, and </a:t>
            </a:r>
            <a:r>
              <a:rPr lang="en-US" dirty="0" err="1"/>
              <a:t>CatBoost</a:t>
            </a:r>
            <a:r>
              <a:rPr lang="en-US" dirty="0"/>
              <a:t> models were all trained with FE and hyperparameter tuning was done via </a:t>
            </a:r>
            <a:r>
              <a:rPr lang="en-US" dirty="0" err="1"/>
              <a:t>Optuna</a:t>
            </a:r>
            <a:r>
              <a:rPr lang="en-US" dirty="0"/>
              <a:t>.  These models begin to score competitively with the </a:t>
            </a:r>
            <a:r>
              <a:rPr lang="en-US" dirty="0" err="1"/>
              <a:t>CatBoost</a:t>
            </a:r>
            <a:r>
              <a:rPr lang="en-US" dirty="0"/>
              <a:t> model getting into the top 25% of the leaderboard. (*click*)</a:t>
            </a:r>
          </a:p>
          <a:p>
            <a:endParaRPr lang="en-US" dirty="0"/>
          </a:p>
          <a:p>
            <a:r>
              <a:rPr lang="en-US" dirty="0"/>
              <a:t>To further improve, these three models were ensembled. (*click*)</a:t>
            </a:r>
          </a:p>
          <a:p>
            <a:endParaRPr lang="en-US" dirty="0"/>
          </a:p>
          <a:p>
            <a:r>
              <a:rPr lang="en-US" dirty="0"/>
              <a:t>The best model trained is an </a:t>
            </a:r>
            <a:r>
              <a:rPr lang="en-US" dirty="0" err="1"/>
              <a:t>AutoGluon</a:t>
            </a:r>
            <a:r>
              <a:rPr lang="en-US" dirty="0"/>
              <a:t> model with no feature engineering.  With a RMSLE score of 0.05846, it ties for 4</a:t>
            </a:r>
            <a:r>
              <a:rPr lang="en-US" baseline="30000" dirty="0"/>
              <a:t>th</a:t>
            </a:r>
            <a:r>
              <a:rPr lang="en-US" dirty="0"/>
              <a:t> place out of 4318 teams.</a:t>
            </a:r>
          </a:p>
          <a:p>
            <a:endParaRPr lang="en-US" dirty="0"/>
          </a:p>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4</a:t>
            </a:fld>
            <a:endParaRPr lang="en-US" dirty="0"/>
          </a:p>
        </p:txBody>
      </p:sp>
    </p:spTree>
    <p:extLst>
      <p:ext uri="{BB962C8B-B14F-4D97-AF65-F5344CB8AC3E}">
        <p14:creationId xmlns:p14="http://schemas.microsoft.com/office/powerpoint/2010/main" val="3381230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9CB570-6528-BB10-032A-E69730AB1A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9D23B8-3797-6F72-FBE0-9BC910C4BDF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11D21A-1531-895B-8F86-F5D79B38C885}"/>
              </a:ext>
            </a:extLst>
          </p:cNvPr>
          <p:cNvSpPr>
            <a:spLocks noGrp="1"/>
          </p:cNvSpPr>
          <p:nvPr>
            <p:ph type="body" idx="1"/>
          </p:nvPr>
        </p:nvSpPr>
        <p:spPr/>
        <p:txBody>
          <a:bodyPr/>
          <a:lstStyle/>
          <a:p>
            <a:r>
              <a:rPr lang="en-US" dirty="0"/>
              <a:t>We can compare the effectiveness of our models with the Kaggle leaderboard for this competition, which had 4,318 teams submit predictions. (*click*)</a:t>
            </a:r>
          </a:p>
          <a:p>
            <a:endParaRPr lang="en-US" dirty="0"/>
          </a:p>
          <a:p>
            <a:r>
              <a:rPr lang="en-US" dirty="0"/>
              <a:t>Two linear regression and generalized additive models were trained with and without feature engineering.  These models don’t score competitively, but we can see that FE significantly improves RMSLE for both models. (*click*)</a:t>
            </a:r>
          </a:p>
          <a:p>
            <a:endParaRPr lang="en-US" dirty="0"/>
          </a:p>
          <a:p>
            <a:r>
              <a:rPr lang="en-US" dirty="0"/>
              <a:t>Next, three models based on gradient boosted decision trees were trained. (*click*)</a:t>
            </a:r>
          </a:p>
          <a:p>
            <a:endParaRPr lang="en-US" dirty="0"/>
          </a:p>
          <a:p>
            <a:r>
              <a:rPr lang="en-US" dirty="0"/>
              <a:t>The </a:t>
            </a:r>
            <a:r>
              <a:rPr lang="en-US" dirty="0" err="1"/>
              <a:t>XGBoost</a:t>
            </a:r>
            <a:r>
              <a:rPr lang="en-US" dirty="0"/>
              <a:t>, </a:t>
            </a:r>
            <a:r>
              <a:rPr lang="en-US" dirty="0" err="1"/>
              <a:t>LightGBM</a:t>
            </a:r>
            <a:r>
              <a:rPr lang="en-US" dirty="0"/>
              <a:t>, and </a:t>
            </a:r>
            <a:r>
              <a:rPr lang="en-US" dirty="0" err="1"/>
              <a:t>CatBoost</a:t>
            </a:r>
            <a:r>
              <a:rPr lang="en-US" dirty="0"/>
              <a:t> models were all trained with FE and hyperparameter tuning was done via </a:t>
            </a:r>
            <a:r>
              <a:rPr lang="en-US" dirty="0" err="1"/>
              <a:t>Optuna</a:t>
            </a:r>
            <a:r>
              <a:rPr lang="en-US" dirty="0"/>
              <a:t>.  These models begin to score competitively with the </a:t>
            </a:r>
            <a:r>
              <a:rPr lang="en-US" dirty="0" err="1"/>
              <a:t>CatBoost</a:t>
            </a:r>
            <a:r>
              <a:rPr lang="en-US" dirty="0"/>
              <a:t> model getting into the top 25% of the leaderboard. (*click*)</a:t>
            </a:r>
          </a:p>
          <a:p>
            <a:endParaRPr lang="en-US" dirty="0"/>
          </a:p>
          <a:p>
            <a:r>
              <a:rPr lang="en-US" dirty="0"/>
              <a:t>To further improve, these three models were ensembled. (*click*)</a:t>
            </a:r>
          </a:p>
          <a:p>
            <a:endParaRPr lang="en-US" dirty="0"/>
          </a:p>
          <a:p>
            <a:r>
              <a:rPr lang="en-US" dirty="0"/>
              <a:t>The best model trained is an </a:t>
            </a:r>
            <a:r>
              <a:rPr lang="en-US" dirty="0" err="1"/>
              <a:t>AutoGluon</a:t>
            </a:r>
            <a:r>
              <a:rPr lang="en-US" dirty="0"/>
              <a:t> model with no feature engineering.  With a RMSLE score of 0.05846, it ties for 4</a:t>
            </a:r>
            <a:r>
              <a:rPr lang="en-US" baseline="30000" dirty="0"/>
              <a:t>th</a:t>
            </a:r>
            <a:r>
              <a:rPr lang="en-US" dirty="0"/>
              <a:t> place out of 4318 teams.</a:t>
            </a:r>
          </a:p>
          <a:p>
            <a:endParaRPr lang="en-US" dirty="0"/>
          </a:p>
          <a:p>
            <a:endParaRPr lang="en-US" dirty="0"/>
          </a:p>
        </p:txBody>
      </p:sp>
      <p:sp>
        <p:nvSpPr>
          <p:cNvPr id="4" name="Slide Number Placeholder 3">
            <a:extLst>
              <a:ext uri="{FF2B5EF4-FFF2-40B4-BE49-F238E27FC236}">
                <a16:creationId xmlns:a16="http://schemas.microsoft.com/office/drawing/2014/main" id="{8194FF53-63DE-40A9-5020-01EF1B213E94}"/>
              </a:ext>
            </a:extLst>
          </p:cNvPr>
          <p:cNvSpPr>
            <a:spLocks noGrp="1"/>
          </p:cNvSpPr>
          <p:nvPr>
            <p:ph type="sldNum" sz="quarter" idx="5"/>
          </p:nvPr>
        </p:nvSpPr>
        <p:spPr/>
        <p:txBody>
          <a:bodyPr/>
          <a:lstStyle/>
          <a:p>
            <a:fld id="{D5939589-3E79-4C82-AA4A-FE78234FAA59}" type="slidenum">
              <a:rPr lang="en-US" smtClean="0"/>
              <a:t>5</a:t>
            </a:fld>
            <a:endParaRPr lang="en-US" dirty="0"/>
          </a:p>
        </p:txBody>
      </p:sp>
    </p:spTree>
    <p:extLst>
      <p:ext uri="{BB962C8B-B14F-4D97-AF65-F5344CB8AC3E}">
        <p14:creationId xmlns:p14="http://schemas.microsoft.com/office/powerpoint/2010/main" val="159919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AutoGluon</a:t>
            </a:r>
            <a:r>
              <a:rPr lang="en-US" dirty="0"/>
              <a:t> trains many different machine learning based models, and stacked ensembles of those models, then choose the best.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16 hours of training time, it produced 91 different models, with the top performing model being a stacked ensemble of various </a:t>
            </a:r>
            <a:r>
              <a:rPr lang="en-US" dirty="0" err="1"/>
              <a:t>CatBoost</a:t>
            </a:r>
            <a:r>
              <a:rPr lang="en-US" dirty="0"/>
              <a:t>, </a:t>
            </a:r>
            <a:r>
              <a:rPr lang="en-US" dirty="0" err="1"/>
              <a:t>XGBoost</a:t>
            </a:r>
            <a:r>
              <a:rPr lang="en-US" dirty="0"/>
              <a:t>, </a:t>
            </a:r>
            <a:r>
              <a:rPr lang="en-US" dirty="0" err="1"/>
              <a:t>LightGBM</a:t>
            </a:r>
            <a:r>
              <a:rPr lang="en-US" dirty="0"/>
              <a:t>, </a:t>
            </a:r>
            <a:r>
              <a:rPr lang="en-US" dirty="0" err="1"/>
              <a:t>RandomForest</a:t>
            </a:r>
            <a:r>
              <a:rPr lang="en-US" dirty="0"/>
              <a:t>, </a:t>
            </a:r>
            <a:r>
              <a:rPr lang="en-US" dirty="0" err="1"/>
              <a:t>ExtraTrees</a:t>
            </a:r>
            <a:r>
              <a:rPr lang="en-US" dirty="0"/>
              <a:t>, and </a:t>
            </a:r>
            <a:r>
              <a:rPr lang="en-US" dirty="0" err="1"/>
              <a:t>NeuralNet</a:t>
            </a:r>
            <a:r>
              <a:rPr lang="en-US" dirty="0"/>
              <a:t> models.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can see from the residual plot on a holdout set with 150,000 entries that this model does quite a good job.</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the top scores on Kaggle were achieved by using ensembles, many of which ensembled </a:t>
            </a:r>
            <a:r>
              <a:rPr lang="en-US" dirty="0" err="1"/>
              <a:t>AutoGluon</a:t>
            </a:r>
            <a:r>
              <a:rPr lang="en-US" dirty="0"/>
              <a:t> with many other models.  In that regard, this single </a:t>
            </a:r>
            <a:r>
              <a:rPr lang="en-US" dirty="0" err="1"/>
              <a:t>AutoGluon</a:t>
            </a:r>
            <a:r>
              <a:rPr lang="en-US" dirty="0"/>
              <a:t> model is the simplest out of all the top performing models for this Kaggle competition.</a:t>
            </a:r>
          </a:p>
        </p:txBody>
      </p:sp>
      <p:sp>
        <p:nvSpPr>
          <p:cNvPr id="4" name="Slide Number Placeholder 3"/>
          <p:cNvSpPr>
            <a:spLocks noGrp="1"/>
          </p:cNvSpPr>
          <p:nvPr>
            <p:ph type="sldNum" sz="quarter" idx="5"/>
          </p:nvPr>
        </p:nvSpPr>
        <p:spPr/>
        <p:txBody>
          <a:bodyPr/>
          <a:lstStyle/>
          <a:p>
            <a:fld id="{D5939589-3E79-4C82-AA4A-FE78234FAA59}" type="slidenum">
              <a:rPr lang="en-US" smtClean="0"/>
              <a:t>6</a:t>
            </a:fld>
            <a:endParaRPr lang="en-US" dirty="0"/>
          </a:p>
        </p:txBody>
      </p:sp>
    </p:spTree>
    <p:extLst>
      <p:ext uri="{BB962C8B-B14F-4D97-AF65-F5344CB8AC3E}">
        <p14:creationId xmlns:p14="http://schemas.microsoft.com/office/powerpoint/2010/main" val="11057102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“black box” models, such as </a:t>
            </a:r>
            <a:r>
              <a:rPr lang="en-US" dirty="0" err="1"/>
              <a:t>AutoGluon</a:t>
            </a:r>
            <a:r>
              <a:rPr lang="en-US" dirty="0"/>
              <a:t>, it is important to understand how the model values each feature when making a prediction.</a:t>
            </a:r>
          </a:p>
          <a:p>
            <a:endParaRPr lang="en-US" dirty="0"/>
          </a:p>
          <a:p>
            <a:r>
              <a:rPr lang="en-US" dirty="0"/>
              <a:t>To better understand our models, we can use the package SHAP (Shapley additive explanations).</a:t>
            </a:r>
          </a:p>
          <a:p>
            <a:endParaRPr lang="en-US" dirty="0"/>
          </a:p>
          <a:p>
            <a:r>
              <a:rPr lang="en-US" dirty="0"/>
              <a:t>In the </a:t>
            </a:r>
            <a:r>
              <a:rPr lang="en-US" dirty="0" err="1"/>
              <a:t>beeswarm</a:t>
            </a:r>
            <a:r>
              <a:rPr lang="en-US" dirty="0"/>
              <a:t> plot, we can see our features on the left, and the color represents the feature value, with blue being low and red being high.</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grey vertical line at 0 represents the mean predicted value of (log transformed) calorie expenditure.</a:t>
            </a:r>
          </a:p>
          <a:p>
            <a:endParaRPr lang="en-US" dirty="0"/>
          </a:p>
          <a:p>
            <a:r>
              <a:rPr lang="en-US" dirty="0"/>
              <a:t>Focusing on our most impactful feature, Duration, we see that low values of Duration cause the model to lower the predicted value, relative to the mean, and vice versa for high values of Duration.</a:t>
            </a:r>
          </a:p>
          <a:p>
            <a:endParaRPr lang="en-US" dirty="0"/>
          </a:p>
          <a:p>
            <a:r>
              <a:rPr lang="en-US" dirty="0"/>
              <a:t>We can see that the model believes height and weight have almost no impact on calorie expenditure, which aligns with intuition.</a:t>
            </a:r>
          </a:p>
          <a:p>
            <a:endParaRPr lang="en-US" dirty="0"/>
          </a:p>
          <a:p>
            <a:r>
              <a:rPr lang="en-US" dirty="0"/>
              <a:t>We can also use SHAP values for debugging.</a:t>
            </a:r>
          </a:p>
          <a:p>
            <a:endParaRPr lang="en-US" dirty="0"/>
          </a:p>
          <a:p>
            <a:r>
              <a:rPr lang="en-US" dirty="0"/>
              <a:t>For example, it might seem strange that the model believes higher Age will result in higher calorie expenditure.  During EDA, it was noticed that age and calories has a slight positive correlation, so this unusual relation is a feature of the dataset, and not a bug of the model.</a:t>
            </a:r>
          </a:p>
          <a:p>
            <a:endParaRPr lang="en-US" dirty="0"/>
          </a:p>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7</a:t>
            </a:fld>
            <a:endParaRPr lang="en-US" dirty="0"/>
          </a:p>
        </p:txBody>
      </p:sp>
    </p:spTree>
    <p:extLst>
      <p:ext uri="{BB962C8B-B14F-4D97-AF65-F5344CB8AC3E}">
        <p14:creationId xmlns:p14="http://schemas.microsoft.com/office/powerpoint/2010/main" val="26912797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we have found that this dataset suggests that the features most related to calorie expenditure are duration and heart rate.  The features that are the least relevant to calorie expenditure are height and weight.</a:t>
            </a:r>
          </a:p>
          <a:p>
            <a:endParaRPr lang="en-US" dirty="0"/>
          </a:p>
          <a:p>
            <a:r>
              <a:rPr lang="en-US" dirty="0"/>
              <a:t>To burn the most calories, you should work out for a long duration with a high heart rate.  This conclusion certainly aligns with common sense.</a:t>
            </a:r>
          </a:p>
          <a:p>
            <a:endParaRPr lang="en-US" dirty="0"/>
          </a:p>
          <a:p>
            <a:r>
              <a:rPr lang="en-US" dirty="0"/>
              <a:t>To improve this project even further, there could be more FE, more experiments with ensembles and stacking, and adjusting many of the features within </a:t>
            </a:r>
            <a:r>
              <a:rPr lang="en-US" dirty="0" err="1"/>
              <a:t>AutoGluon</a:t>
            </a:r>
            <a:r>
              <a:rPr lang="en-US" dirty="0"/>
              <a:t>.</a:t>
            </a:r>
          </a:p>
        </p:txBody>
      </p:sp>
      <p:sp>
        <p:nvSpPr>
          <p:cNvPr id="4" name="Slide Number Placeholder 3"/>
          <p:cNvSpPr>
            <a:spLocks noGrp="1"/>
          </p:cNvSpPr>
          <p:nvPr>
            <p:ph type="sldNum" sz="quarter" idx="5"/>
          </p:nvPr>
        </p:nvSpPr>
        <p:spPr/>
        <p:txBody>
          <a:bodyPr/>
          <a:lstStyle/>
          <a:p>
            <a:fld id="{D5939589-3E79-4C82-AA4A-FE78234FAA59}" type="slidenum">
              <a:rPr lang="en-US" smtClean="0"/>
              <a:t>8</a:t>
            </a:fld>
            <a:endParaRPr lang="en-US" dirty="0"/>
          </a:p>
        </p:txBody>
      </p:sp>
    </p:spTree>
    <p:extLst>
      <p:ext uri="{BB962C8B-B14F-4D97-AF65-F5344CB8AC3E}">
        <p14:creationId xmlns:p14="http://schemas.microsoft.com/office/powerpoint/2010/main" val="3078072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slides and notebooks containing all model information can be found on my </a:t>
            </a:r>
            <a:r>
              <a:rPr lang="en-US" dirty="0" err="1"/>
              <a:t>github</a:t>
            </a:r>
            <a:r>
              <a:rPr lang="en-US" dirty="0"/>
              <a: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Thanks for listening!</a:t>
            </a:r>
          </a:p>
        </p:txBody>
      </p:sp>
      <p:sp>
        <p:nvSpPr>
          <p:cNvPr id="4" name="Slide Number Placeholder 3"/>
          <p:cNvSpPr>
            <a:spLocks noGrp="1"/>
          </p:cNvSpPr>
          <p:nvPr>
            <p:ph type="sldNum" sz="quarter" idx="5"/>
          </p:nvPr>
        </p:nvSpPr>
        <p:spPr/>
        <p:txBody>
          <a:bodyPr/>
          <a:lstStyle/>
          <a:p>
            <a:fld id="{D5939589-3E79-4C82-AA4A-FE78234FAA59}" type="slidenum">
              <a:rPr lang="en-US" smtClean="0"/>
              <a:t>9</a:t>
            </a:fld>
            <a:endParaRPr lang="en-US" dirty="0"/>
          </a:p>
        </p:txBody>
      </p:sp>
    </p:spTree>
    <p:extLst>
      <p:ext uri="{BB962C8B-B14F-4D97-AF65-F5344CB8AC3E}">
        <p14:creationId xmlns:p14="http://schemas.microsoft.com/office/powerpoint/2010/main" val="3613364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57809"/>
            <a:ext cx="7983110" cy="3080335"/>
          </a:xfrm>
        </p:spPr>
        <p:txBody>
          <a:bodyPr lIns="0" tIns="0" rIns="0" bIns="0" anchor="b"/>
          <a:lstStyle>
            <a:lvl1pPr algn="l">
              <a:lnSpc>
                <a:spcPts val="5400"/>
              </a:lnSpc>
              <a:defRPr sz="5400" b="1" i="0" cap="all" spc="0" baseline="0">
                <a:solidFill>
                  <a:schemeClr val="bg1"/>
                </a:solidFill>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8161510" y="2744546"/>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137906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imag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1280159" y="640080"/>
            <a:ext cx="4815836" cy="2103120"/>
          </a:xfrm>
        </p:spPr>
        <p:txBody>
          <a:bodyPr lIns="0" tIns="0" rIns="0" bIns="0" anchor="ctr" anchorCtr="0"/>
          <a:lstStyle>
            <a:lvl1pPr algn="l">
              <a:defRPr sz="4000" b="1" cap="all" spc="0" baseline="0">
                <a:solidFill>
                  <a:schemeClr val="tx1"/>
                </a:solidFill>
              </a:defRPr>
            </a:lvl1pPr>
          </a:lstStyle>
          <a:p>
            <a:r>
              <a:rPr lang="en-US" dirty="0"/>
              <a:t>Click to add title</a:t>
            </a:r>
          </a:p>
        </p:txBody>
      </p:sp>
      <p:sp>
        <p:nvSpPr>
          <p:cNvPr id="16" name="Slide Number Placeholder 15">
            <a:extLst>
              <a:ext uri="{FF2B5EF4-FFF2-40B4-BE49-F238E27FC236}">
                <a16:creationId xmlns:a16="http://schemas.microsoft.com/office/drawing/2014/main" id="{6183E8BD-29F0-8F9F-FC7D-73F8067BCDDF}"/>
              </a:ext>
            </a:extLst>
          </p:cNvPr>
          <p:cNvSpPr>
            <a:spLocks noGrp="1"/>
          </p:cNvSpPr>
          <p:nvPr>
            <p:ph type="sldNum" sz="quarter" idx="20"/>
          </p:nvPr>
        </p:nvSpPr>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15" name="Content Placeholder 2">
            <a:extLst>
              <a:ext uri="{FF2B5EF4-FFF2-40B4-BE49-F238E27FC236}">
                <a16:creationId xmlns:a16="http://schemas.microsoft.com/office/drawing/2014/main" id="{5C983CA3-739C-6C20-AFE0-0997370354B4}"/>
              </a:ext>
            </a:extLst>
          </p:cNvPr>
          <p:cNvSpPr>
            <a:spLocks noGrp="1"/>
          </p:cNvSpPr>
          <p:nvPr>
            <p:ph idx="1" hasCustomPrompt="1"/>
          </p:nvPr>
        </p:nvSpPr>
        <p:spPr>
          <a:xfrm>
            <a:off x="6531427" y="640080"/>
            <a:ext cx="5122889" cy="2103120"/>
          </a:xfrm>
        </p:spPr>
        <p:txBody>
          <a:bodyPr lIns="0" tIns="0" rIns="0" bIns="0" anchor="ctr" anchorCtr="0">
            <a:normAutofit/>
          </a:bodyPr>
          <a:lstStyle>
            <a:lvl1pPr marL="0" indent="0">
              <a:lnSpc>
                <a:spcPct val="110000"/>
              </a:lnSpc>
              <a:buNone/>
              <a:defRPr sz="1800">
                <a:solidFill>
                  <a:schemeClr val="tx1"/>
                </a:solidFill>
              </a:defRPr>
            </a:lvl1pPr>
            <a:lvl2pPr marL="228600">
              <a:lnSpc>
                <a:spcPct val="100000"/>
              </a:lnSpc>
              <a:defRPr sz="1600">
                <a:solidFill>
                  <a:schemeClr val="tx1"/>
                </a:solidFill>
              </a:defRPr>
            </a:lvl2pPr>
            <a:lvl3pPr marL="457200">
              <a:lnSpc>
                <a:spcPct val="100000"/>
              </a:lnSpc>
              <a:defRPr sz="1400">
                <a:solidFill>
                  <a:schemeClr val="tx1"/>
                </a:solidFill>
              </a:defRPr>
            </a:lvl3pPr>
            <a:lvl4pPr marL="685800">
              <a:lnSpc>
                <a:spcPct val="100000"/>
              </a:lnSpc>
              <a:defRPr sz="1200">
                <a:solidFill>
                  <a:schemeClr val="tx1"/>
                </a:solidFill>
              </a:defRPr>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cxnSp>
        <p:nvCxnSpPr>
          <p:cNvPr id="4" name="Straight Connector 3">
            <a:extLst>
              <a:ext uri="{FF2B5EF4-FFF2-40B4-BE49-F238E27FC236}">
                <a16:creationId xmlns:a16="http://schemas.microsoft.com/office/drawing/2014/main" id="{4BC9F29C-BBE9-AFB4-AFC6-30BCA4EB2AFA}"/>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CBC4D286-C480-B4CF-4406-CACC323F9FAD}"/>
              </a:ext>
            </a:extLst>
          </p:cNvPr>
          <p:cNvSpPr>
            <a:spLocks noGrp="1"/>
          </p:cNvSpPr>
          <p:nvPr>
            <p:ph idx="21" hasCustomPrompt="1"/>
          </p:nvPr>
        </p:nvSpPr>
        <p:spPr>
          <a:xfrm>
            <a:off x="1280160" y="3017520"/>
            <a:ext cx="10374152" cy="3208866"/>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Footer Placeholder 13">
            <a:extLst>
              <a:ext uri="{FF2B5EF4-FFF2-40B4-BE49-F238E27FC236}">
                <a16:creationId xmlns:a16="http://schemas.microsoft.com/office/drawing/2014/main" id="{0BEE2817-4518-D59A-BD13-29A3D4FE64F0}"/>
              </a:ext>
            </a:extLst>
          </p:cNvPr>
          <p:cNvSpPr>
            <a:spLocks noGrp="1"/>
          </p:cNvSpPr>
          <p:nvPr>
            <p:ph type="ftr" sz="quarter" idx="19"/>
          </p:nvPr>
        </p:nvSpPr>
        <p:spPr>
          <a:xfrm>
            <a:off x="7539516" y="6356350"/>
            <a:ext cx="4114800" cy="365125"/>
          </a:xfrm>
        </p:spPr>
        <p:txBody>
          <a:bodyPr/>
          <a:lstStyle/>
          <a:p>
            <a:endParaRPr lang="en-US" dirty="0"/>
          </a:p>
        </p:txBody>
      </p:sp>
    </p:spTree>
    <p:extLst>
      <p:ext uri="{BB962C8B-B14F-4D97-AF65-F5344CB8AC3E}">
        <p14:creationId xmlns:p14="http://schemas.microsoft.com/office/powerpoint/2010/main" val="1068905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1280159" y="4970638"/>
            <a:ext cx="9144000" cy="1280160"/>
          </a:xfrm>
        </p:spPr>
        <p:txBody>
          <a:bodyPr lIns="0" tIns="0" rIns="0" bIns="0" anchor="b" anchorCtr="0"/>
          <a:lstStyle>
            <a:lvl1pPr algn="l">
              <a:defRPr sz="4000" b="1" cap="all" spc="0" baseline="0">
                <a:solidFill>
                  <a:schemeClr val="tx1"/>
                </a:solidFill>
              </a:defRPr>
            </a:lvl1pPr>
          </a:lstStyle>
          <a:p>
            <a:r>
              <a:rPr lang="en-US"/>
              <a:t>Click to edit Master title style</a:t>
            </a:r>
            <a:endParaRPr lang="en-US" dirty="0"/>
          </a:p>
        </p:txBody>
      </p:sp>
      <p:sp>
        <p:nvSpPr>
          <p:cNvPr id="22" name="Slide Number Placeholder 21">
            <a:extLst>
              <a:ext uri="{FF2B5EF4-FFF2-40B4-BE49-F238E27FC236}">
                <a16:creationId xmlns:a16="http://schemas.microsoft.com/office/drawing/2014/main" id="{F0626849-9D2D-3C95-8C10-FA8F325FE9AA}"/>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685800"/>
            <a:ext cx="4937760" cy="4023360"/>
          </a:xfrm>
        </p:spPr>
        <p:txBody>
          <a:bodyPr lIns="0" tIns="0" rIns="0" bIns="0">
            <a:noAutofit/>
          </a:bodyPr>
          <a:lstStyle>
            <a:lvl1pPr marL="0" indent="0">
              <a:spcBef>
                <a:spcPts val="1200"/>
              </a:spcBef>
              <a:buNone/>
              <a:defRPr sz="1800"/>
            </a:lvl1pPr>
            <a:lvl2pPr marL="457200">
              <a:spcBef>
                <a:spcPts val="1200"/>
              </a:spcBef>
              <a:defRPr sz="1800"/>
            </a:lvl2pPr>
            <a:lvl3pPr marL="914400">
              <a:spcBef>
                <a:spcPts val="1200"/>
              </a:spcBef>
              <a:defRPr sz="1800"/>
            </a:lvl3pPr>
            <a:lvl4pPr marL="1371600">
              <a:spcBef>
                <a:spcPts val="1200"/>
              </a:spcBef>
              <a:defRPr sz="1800"/>
            </a:lvl4pPr>
            <a:lvl5pPr marL="18288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04755" y="685800"/>
            <a:ext cx="4937760" cy="4023360"/>
          </a:xfrm>
        </p:spPr>
        <p:txBody>
          <a:bodyPr lIns="0" tIns="0" rIns="0" bIns="0">
            <a:noAutofit/>
          </a:bodyPr>
          <a:lstStyle>
            <a:lvl1pPr>
              <a:spcBef>
                <a:spcPts val="1200"/>
              </a:spcBef>
              <a:defRPr sz="1800"/>
            </a:lvl1pPr>
            <a:lvl2pPr>
              <a:spcBef>
                <a:spcPts val="1200"/>
              </a:spcBef>
              <a:defRPr sz="1800"/>
            </a:lvl2pPr>
            <a:lvl3pPr>
              <a:spcBef>
                <a:spcPts val="1200"/>
              </a:spcBef>
              <a:defRPr sz="1800"/>
            </a:lvl3pPr>
            <a:lvl4pPr>
              <a:spcBef>
                <a:spcPts val="1200"/>
              </a:spcBef>
              <a:defRPr sz="1800"/>
            </a:lvl4pPr>
            <a:lvl5pPr>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3" name="Group 12">
            <a:extLst>
              <a:ext uri="{FF2B5EF4-FFF2-40B4-BE49-F238E27FC236}">
                <a16:creationId xmlns:a16="http://schemas.microsoft.com/office/drawing/2014/main" id="{4717D91C-F78C-0E4C-FB27-7112AB840A1C}"/>
              </a:ext>
              <a:ext uri="{C183D7F6-B498-43B3-948B-1728B52AA6E4}">
                <adec:decorative xmlns:adec="http://schemas.microsoft.com/office/drawing/2017/decorative" val="1"/>
              </a:ext>
            </a:extLst>
          </p:cNvPr>
          <p:cNvGrpSpPr/>
          <p:nvPr userDrawn="1"/>
        </p:nvGrpSpPr>
        <p:grpSpPr>
          <a:xfrm>
            <a:off x="5322570" y="5680647"/>
            <a:ext cx="465456" cy="581432"/>
            <a:chOff x="7843462" y="2744546"/>
            <a:chExt cx="465456" cy="581432"/>
          </a:xfrm>
        </p:grpSpPr>
        <p:sp>
          <p:nvSpPr>
            <p:cNvPr id="15" name="Graphic 12">
              <a:extLst>
                <a:ext uri="{FF2B5EF4-FFF2-40B4-BE49-F238E27FC236}">
                  <a16:creationId xmlns:a16="http://schemas.microsoft.com/office/drawing/2014/main" id="{CC935CF3-75DF-0DC7-1B2A-E0E0205DF64B}"/>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7" name="Graphic 13">
              <a:extLst>
                <a:ext uri="{FF2B5EF4-FFF2-40B4-BE49-F238E27FC236}">
                  <a16:creationId xmlns:a16="http://schemas.microsoft.com/office/drawing/2014/main" id="{D5782BEB-6319-DEC1-F9ED-BA9201C6B9B7}"/>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18" name="Graphic 15">
              <a:extLst>
                <a:ext uri="{FF2B5EF4-FFF2-40B4-BE49-F238E27FC236}">
                  <a16:creationId xmlns:a16="http://schemas.microsoft.com/office/drawing/2014/main" id="{6E59DFAF-9794-BD12-D89A-422FFFFCE023}"/>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21" name="Footer Placeholder 20">
            <a:extLst>
              <a:ext uri="{FF2B5EF4-FFF2-40B4-BE49-F238E27FC236}">
                <a16:creationId xmlns:a16="http://schemas.microsoft.com/office/drawing/2014/main" id="{36444A47-BCB3-5C86-F2B8-25092BE8D9FF}"/>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C648C53D-49AB-C003-70E8-5117AF079715}"/>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A96BC1DE-6696-3408-564E-2D73B1266326}"/>
              </a:ext>
              <a:ext uri="{C183D7F6-B498-43B3-948B-1728B52AA6E4}">
                <adec:decorative xmlns:adec="http://schemas.microsoft.com/office/drawing/2017/decorative" val="1"/>
              </a:ext>
            </a:extLst>
          </p:cNvPr>
          <p:cNvGrpSpPr/>
          <p:nvPr userDrawn="1"/>
        </p:nvGrpSpPr>
        <p:grpSpPr>
          <a:xfrm rot="5400000">
            <a:off x="10711518" y="5393214"/>
            <a:ext cx="1097341" cy="736658"/>
            <a:chOff x="10508317" y="446637"/>
            <a:chExt cx="1097341" cy="736658"/>
          </a:xfrm>
        </p:grpSpPr>
        <p:sp>
          <p:nvSpPr>
            <p:cNvPr id="25" name="Graphic 15">
              <a:extLst>
                <a:ext uri="{FF2B5EF4-FFF2-40B4-BE49-F238E27FC236}">
                  <a16:creationId xmlns:a16="http://schemas.microsoft.com/office/drawing/2014/main" id="{268EB1E4-29D6-C3F5-BCBB-FB7E7EE5C25C}"/>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26" name="Graphic 16">
              <a:extLst>
                <a:ext uri="{FF2B5EF4-FFF2-40B4-BE49-F238E27FC236}">
                  <a16:creationId xmlns:a16="http://schemas.microsoft.com/office/drawing/2014/main" id="{09524D46-140F-2F4F-430B-F59815A07CF1}"/>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27" name="Graphic 14">
              <a:extLst>
                <a:ext uri="{FF2B5EF4-FFF2-40B4-BE49-F238E27FC236}">
                  <a16:creationId xmlns:a16="http://schemas.microsoft.com/office/drawing/2014/main" id="{AC75143B-C717-8D04-743C-B40FB5EFB21C}"/>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4873764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1280160" y="640080"/>
            <a:ext cx="10087699" cy="1280160"/>
          </a:xfrm>
        </p:spPr>
        <p:txBody>
          <a:bodyPr lIns="0" tIns="0" rIns="0" bIns="0" anchor="b" anchorCtr="0"/>
          <a:lstStyle>
            <a:lvl1pPr>
              <a:defRPr sz="4000" b="1" cap="all" baseline="0"/>
            </a:lvl1pPr>
          </a:lstStyle>
          <a:p>
            <a:r>
              <a:rPr lang="en-US" dirty="0"/>
              <a:t>Click to add title</a:t>
            </a:r>
          </a:p>
        </p:txBody>
      </p:sp>
      <p:sp>
        <p:nvSpPr>
          <p:cNvPr id="10" name="Slide Number Placeholder 9">
            <a:extLst>
              <a:ext uri="{FF2B5EF4-FFF2-40B4-BE49-F238E27FC236}">
                <a16:creationId xmlns:a16="http://schemas.microsoft.com/office/drawing/2014/main" id="{116B8DF0-B7E6-5032-C3C7-E457E793BE37}"/>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1280160" y="2103119"/>
            <a:ext cx="10087699" cy="4114800"/>
          </a:xfrm>
        </p:spPr>
        <p:txBody>
          <a:bodyPr lIns="0" tIns="0" rIns="0" bIns="0"/>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Footer Placeholder 8">
            <a:extLst>
              <a:ext uri="{FF2B5EF4-FFF2-40B4-BE49-F238E27FC236}">
                <a16:creationId xmlns:a16="http://schemas.microsoft.com/office/drawing/2014/main" id="{DC5F4D40-ADE4-5EEB-436C-8563A49C55F8}"/>
              </a:ext>
            </a:extLst>
          </p:cNvPr>
          <p:cNvSpPr>
            <a:spLocks noGrp="1"/>
          </p:cNvSpPr>
          <p:nvPr>
            <p:ph type="ftr" sz="quarter" idx="11"/>
          </p:nvPr>
        </p:nvSpPr>
        <p:spPr>
          <a:xfrm>
            <a:off x="1280160" y="6356350"/>
            <a:ext cx="4114800" cy="365125"/>
          </a:xfrm>
        </p:spPr>
        <p:txBody>
          <a:bodyPr lIns="0"/>
          <a:lstStyle>
            <a:lvl1pPr algn="l">
              <a:defRPr/>
            </a:lvl1pPr>
          </a:lstStyle>
          <a:p>
            <a:endParaRPr lang="en-US" dirty="0"/>
          </a:p>
        </p:txBody>
      </p:sp>
    </p:spTree>
    <p:extLst>
      <p:ext uri="{BB962C8B-B14F-4D97-AF65-F5344CB8AC3E}">
        <p14:creationId xmlns:p14="http://schemas.microsoft.com/office/powerpoint/2010/main" val="33217450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Bubbles and Title 1">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2792897" y="585216"/>
            <a:ext cx="8965094" cy="2276856"/>
          </a:xfrm>
        </p:spPr>
        <p:txBody>
          <a:bodyPr lIns="0" tIns="0" rIns="0" anchor="b"/>
          <a:lstStyle>
            <a:lvl1pPr algn="r">
              <a:lnSpc>
                <a:spcPts val="4800"/>
              </a:lnSpc>
              <a:defRPr sz="4800" b="1" cap="all" spc="0" baseline="0">
                <a:solidFill>
                  <a:schemeClr val="bg1"/>
                </a:solidFill>
              </a:defRPr>
            </a:lvl1pPr>
          </a:lstStyle>
          <a:p>
            <a:r>
              <a:rPr lang="en-US"/>
              <a:t>Click to edit Master title style</a:t>
            </a:r>
            <a:endParaRPr lang="en-US" dirty="0"/>
          </a:p>
        </p:txBody>
      </p:sp>
      <p:sp>
        <p:nvSpPr>
          <p:cNvPr id="7" name="Picture Placeholder 14">
            <a:extLst>
              <a:ext uri="{FF2B5EF4-FFF2-40B4-BE49-F238E27FC236}">
                <a16:creationId xmlns:a16="http://schemas.microsoft.com/office/drawing/2014/main" id="{FC9B12A4-113B-B3F6-5926-5C2A6F504ABA}"/>
              </a:ext>
            </a:extLst>
          </p:cNvPr>
          <p:cNvSpPr>
            <a:spLocks noGrp="1"/>
          </p:cNvSpPr>
          <p:nvPr>
            <p:ph type="pic" sz="quarter" idx="14" hasCustomPrompt="1"/>
          </p:nvPr>
        </p:nvSpPr>
        <p:spPr>
          <a:xfrm>
            <a:off x="1371606"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640609" y="3127248"/>
            <a:ext cx="6117381" cy="3017520"/>
          </a:xfrm>
        </p:spPr>
        <p:txBody>
          <a:bodyPr lIns="0" tIns="0" rIns="0" bIns="0">
            <a:normAutofit/>
          </a:bodyPr>
          <a:lstStyle>
            <a:lvl1pPr marL="0" indent="0" algn="r">
              <a:spcBef>
                <a:spcPts val="1200"/>
              </a:spcBef>
              <a:buNone/>
              <a:defRPr sz="2400">
                <a:solidFill>
                  <a:schemeClr val="bg1"/>
                </a:solidFill>
              </a:defRPr>
            </a:lvl1pPr>
          </a:lstStyle>
          <a:p>
            <a:pPr lvl="0"/>
            <a:r>
              <a:rPr lang="en-US" dirty="0"/>
              <a:t>Click to add text</a:t>
            </a:r>
          </a:p>
        </p:txBody>
      </p:sp>
      <p:grpSp>
        <p:nvGrpSpPr>
          <p:cNvPr id="3" name="Group 2">
            <a:extLst>
              <a:ext uri="{FF2B5EF4-FFF2-40B4-BE49-F238E27FC236}">
                <a16:creationId xmlns:a16="http://schemas.microsoft.com/office/drawing/2014/main" id="{8AF51D36-DB19-27CD-47E0-A4261648DA12}"/>
              </a:ext>
              <a:ext uri="{C183D7F6-B498-43B3-948B-1728B52AA6E4}">
                <adec:decorative xmlns:adec="http://schemas.microsoft.com/office/drawing/2017/decorative" val="1"/>
              </a:ext>
            </a:extLst>
          </p:cNvPr>
          <p:cNvGrpSpPr/>
          <p:nvPr userDrawn="1"/>
        </p:nvGrpSpPr>
        <p:grpSpPr>
          <a:xfrm rot="18614240">
            <a:off x="3975343" y="2819532"/>
            <a:ext cx="465456" cy="581432"/>
            <a:chOff x="7843462" y="2744546"/>
            <a:chExt cx="465456" cy="581432"/>
          </a:xfrm>
        </p:grpSpPr>
        <p:sp>
          <p:nvSpPr>
            <p:cNvPr id="4" name="Graphic 12">
              <a:extLst>
                <a:ext uri="{FF2B5EF4-FFF2-40B4-BE49-F238E27FC236}">
                  <a16:creationId xmlns:a16="http://schemas.microsoft.com/office/drawing/2014/main" id="{3EFED0E0-17D4-C5B0-09D0-B43338A856B3}"/>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8F798BBE-9B6F-700D-08A1-09ABC5388CCE}"/>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4AE2D1C5-9D85-9049-690C-3AFCE7E2DA56}"/>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13" name="Straight Connector 12">
            <a:extLst>
              <a:ext uri="{FF2B5EF4-FFF2-40B4-BE49-F238E27FC236}">
                <a16:creationId xmlns:a16="http://schemas.microsoft.com/office/drawing/2014/main" id="{9D0FE75D-ACD3-655E-58A7-8F2C182760B4}"/>
              </a:ext>
              <a:ext uri="{C183D7F6-B498-43B3-948B-1728B52AA6E4}">
                <adec:decorative xmlns:adec="http://schemas.microsoft.com/office/drawing/2017/decorative" val="1"/>
              </a:ext>
            </a:extLst>
          </p:cNvPr>
          <p:cNvCxnSpPr>
            <a:cxnSpLocks/>
          </p:cNvCxnSpPr>
          <p:nvPr userDrawn="1"/>
        </p:nvCxnSpPr>
        <p:spPr>
          <a:xfrm>
            <a:off x="74066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3626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838200" y="136525"/>
            <a:ext cx="10515600" cy="1509713"/>
          </a:xfrm>
        </p:spPr>
        <p:txBody>
          <a:bodyPr/>
          <a:lstStyle/>
          <a:p>
            <a:r>
              <a:rPr lang="en-US" dirty="0"/>
              <a:t>Click to add 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a:off x="7239000" y="6356350"/>
            <a:ext cx="4114800" cy="36512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484632" y="726630"/>
            <a:ext cx="520991" cy="517379"/>
          </a:xfrm>
        </p:spPr>
        <p:txBody>
          <a:bodyPr/>
          <a:lstStyle/>
          <a:p>
            <a:fld id="{D8DA9DAA-006C-4F4B-980E-E3DF019B24E2}" type="slidenum">
              <a:rPr lang="en-US" smtClean="0"/>
              <a:t>‹#›</a:t>
            </a:fld>
            <a:endParaRPr lang="en-US" dirty="0"/>
          </a:p>
        </p:txBody>
      </p:sp>
      <p:cxnSp>
        <p:nvCxnSpPr>
          <p:cNvPr id="3" name="Straight Connector 2">
            <a:extLst>
              <a:ext uri="{FF2B5EF4-FFF2-40B4-BE49-F238E27FC236}">
                <a16:creationId xmlns:a16="http://schemas.microsoft.com/office/drawing/2014/main" id="{B5B2B208-F5B9-0151-C982-A389CB0B299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20EEA6CA-DE1E-18ED-E69E-54A1372FE21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Footer Placeholder 7">
            <a:extLst>
              <a:ext uri="{FF2B5EF4-FFF2-40B4-BE49-F238E27FC236}">
                <a16:creationId xmlns:a16="http://schemas.microsoft.com/office/drawing/2014/main" id="{2F973C81-5E94-41F6-CE15-3B4763B3ABE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C835B5C-F994-9D57-3118-919EE90F57E1}"/>
              </a:ext>
            </a:extLst>
          </p:cNvPr>
          <p:cNvSpPr>
            <a:spLocks noGrp="1"/>
          </p:cNvSpPr>
          <p:nvPr>
            <p:ph type="sldNum" sz="quarter" idx="12"/>
          </p:nvPr>
        </p:nvSpPr>
        <p:spPr/>
        <p:txBody>
          <a:bodyPr/>
          <a:lstStyle/>
          <a:p>
            <a:fld id="{D8DA9DAA-006C-4F4B-980E-E3DF019B24E2}" type="slidenum">
              <a:rPr lang="en-US" smtClean="0"/>
              <a:pPr/>
              <a:t>‹#›</a:t>
            </a:fld>
            <a:endParaRPr lang="en-US" dirty="0"/>
          </a:p>
        </p:txBody>
      </p:sp>
    </p:spTree>
    <p:extLst>
      <p:ext uri="{BB962C8B-B14F-4D97-AF65-F5344CB8AC3E}">
        <p14:creationId xmlns:p14="http://schemas.microsoft.com/office/powerpoint/2010/main" val="3840867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imag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116544" y="614202"/>
            <a:ext cx="5918072" cy="2276856"/>
          </a:xfrm>
        </p:spPr>
        <p:txBody>
          <a:bodyPr lIns="0" tIns="0" rIns="0" bIns="0" anchor="b"/>
          <a:lstStyle>
            <a:lvl1pPr algn="r">
              <a:lnSpc>
                <a:spcPts val="4000"/>
              </a:lnSpc>
              <a:defRPr sz="4000" b="1" cap="all" spc="0" baseline="0">
                <a:solidFill>
                  <a:schemeClr val="bg1"/>
                </a:solidFill>
              </a:defRPr>
            </a:lvl1pPr>
          </a:lstStyle>
          <a:p>
            <a:r>
              <a:rPr lang="en-US" dirty="0"/>
              <a:t>Click to add title</a:t>
            </a:r>
          </a:p>
        </p:txBody>
      </p:sp>
      <p:sp>
        <p:nvSpPr>
          <p:cNvPr id="8" name="Slide Number Placeholder 7">
            <a:extLst>
              <a:ext uri="{FF2B5EF4-FFF2-40B4-BE49-F238E27FC236}">
                <a16:creationId xmlns:a16="http://schemas.microsoft.com/office/drawing/2014/main" id="{1C738AB3-8054-6E21-C34C-36AF3A31AC4E}"/>
              </a:ext>
            </a:extLst>
          </p:cNvPr>
          <p:cNvSpPr>
            <a:spLocks noGrp="1"/>
          </p:cNvSpPr>
          <p:nvPr>
            <p:ph type="sldNum" sz="quarter" idx="20"/>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hasCustomPrompt="1"/>
          </p:nvPr>
        </p:nvSpPr>
        <p:spPr>
          <a:xfrm>
            <a:off x="1280160"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tIns="914400" anchor="t">
            <a:noAutofit/>
          </a:bodyPr>
          <a:lstStyle>
            <a:lvl1pPr algn="ctr">
              <a:buNone/>
              <a:defRPr sz="1600" b="1">
                <a:solidFill>
                  <a:schemeClr val="bg1"/>
                </a:solidFill>
              </a:defRPr>
            </a:lvl1pPr>
          </a:lstStyle>
          <a:p>
            <a:r>
              <a:rPr lang="en-US" dirty="0"/>
              <a:t>Click to add picture</a:t>
            </a:r>
          </a:p>
        </p:txBody>
      </p:sp>
      <p:sp>
        <p:nvSpPr>
          <p:cNvPr id="4" name="Text Placeholder 3">
            <a:extLst>
              <a:ext uri="{FF2B5EF4-FFF2-40B4-BE49-F238E27FC236}">
                <a16:creationId xmlns:a16="http://schemas.microsoft.com/office/drawing/2014/main" id="{94FD1B85-4BEF-C1C1-5619-B82E9E44A9F8}"/>
              </a:ext>
            </a:extLst>
          </p:cNvPr>
          <p:cNvSpPr>
            <a:spLocks noGrp="1"/>
          </p:cNvSpPr>
          <p:nvPr>
            <p:ph type="body" sz="quarter" idx="17"/>
          </p:nvPr>
        </p:nvSpPr>
        <p:spPr>
          <a:xfrm>
            <a:off x="5116548" y="3161752"/>
            <a:ext cx="5918068" cy="3144965"/>
          </a:xfrm>
        </p:spPr>
        <p:txBody>
          <a:bodyPr lIns="0" tIns="0" rIns="0" bIns="0">
            <a:normAutofit/>
          </a:bodyPr>
          <a:lstStyle>
            <a:lvl1pPr marL="0" indent="0" algn="r">
              <a:spcBef>
                <a:spcPts val="1200"/>
              </a:spcBef>
              <a:buNone/>
              <a:defRPr sz="2400">
                <a:solidFill>
                  <a:schemeClr val="bg1"/>
                </a:solidFill>
              </a:defRPr>
            </a:lvl1pPr>
            <a:lvl2pPr marL="457200" indent="0" algn="r">
              <a:spcBef>
                <a:spcPts val="1200"/>
              </a:spcBef>
              <a:buNone/>
              <a:defRPr sz="2400">
                <a:solidFill>
                  <a:schemeClr val="bg1"/>
                </a:solidFill>
              </a:defRPr>
            </a:lvl2pPr>
            <a:lvl3pPr marL="914400" indent="0" algn="r">
              <a:spcBef>
                <a:spcPts val="1200"/>
              </a:spcBef>
              <a:buNone/>
              <a:defRPr sz="2400">
                <a:solidFill>
                  <a:schemeClr val="bg1"/>
                </a:solidFill>
              </a:defRPr>
            </a:lvl3pPr>
            <a:lvl4pPr marL="1371600" indent="0" algn="r">
              <a:spcBef>
                <a:spcPts val="1200"/>
              </a:spcBef>
              <a:buNone/>
              <a:defRPr sz="2400">
                <a:solidFill>
                  <a:schemeClr val="bg1"/>
                </a:solidFill>
              </a:defRPr>
            </a:lvl4pPr>
            <a:lvl5pPr marL="1828800" indent="0" algn="r">
              <a:buNone/>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1" name="Graphic 12">
            <a:extLst>
              <a:ext uri="{FF2B5EF4-FFF2-40B4-BE49-F238E27FC236}">
                <a16:creationId xmlns:a16="http://schemas.microsoft.com/office/drawing/2014/main" id="{EA1B6985-3E5A-40F4-9268-D4AB3BBF8C91}"/>
              </a:ext>
              <a:ext uri="{C183D7F6-B498-43B3-948B-1728B52AA6E4}">
                <adec:decorative xmlns:adec="http://schemas.microsoft.com/office/drawing/2017/decorative" val="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 uri="{C183D7F6-B498-43B3-948B-1728B52AA6E4}">
                <adec:decorative xmlns:adec="http://schemas.microsoft.com/office/drawing/2017/decorative" val="1"/>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 uri="{C183D7F6-B498-43B3-948B-1728B52AA6E4}">
                <adec:decorative xmlns:adec="http://schemas.microsoft.com/office/drawing/2017/decorative" val="1"/>
              </a:ext>
            </a:extLst>
          </p:cNvPr>
          <p:cNvSpPr/>
          <p:nvPr userDrawn="1"/>
        </p:nvSpPr>
        <p:spPr>
          <a:xfrm>
            <a:off x="1652402"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Footer Placeholder 6">
            <a:extLst>
              <a:ext uri="{FF2B5EF4-FFF2-40B4-BE49-F238E27FC236}">
                <a16:creationId xmlns:a16="http://schemas.microsoft.com/office/drawing/2014/main" id="{CE9872E9-2F0D-2FEB-0974-F0BBBC5E0331}"/>
              </a:ext>
            </a:extLst>
          </p:cNvPr>
          <p:cNvSpPr>
            <a:spLocks noGrp="1"/>
          </p:cNvSpPr>
          <p:nvPr>
            <p:ph type="ftr" sz="quarter" idx="19"/>
          </p:nvPr>
        </p:nvSpPr>
        <p:spPr>
          <a:xfrm>
            <a:off x="7238999" y="6356350"/>
            <a:ext cx="3795615" cy="365125"/>
          </a:xfrm>
        </p:spPr>
        <p:txBody>
          <a:bodyPr/>
          <a:lstStyle>
            <a:lvl1pPr>
              <a:defRPr>
                <a:solidFill>
                  <a:schemeClr val="bg1"/>
                </a:solidFill>
              </a:defRPr>
            </a:lvl1pP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gradFill>
          <a:gsLst>
            <a:gs pos="100000">
              <a:schemeClr val="accent4"/>
            </a:gs>
            <a:gs pos="0">
              <a:schemeClr val="accent2"/>
            </a:gs>
          </a:gsLst>
          <a:lin ang="189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386775"/>
            <a:ext cx="8311102" cy="3080335"/>
          </a:xfrm>
        </p:spPr>
        <p:txBody>
          <a:bodyPr lIns="0" tIns="274320" rIns="0" bIns="0" anchor="t" anchorCtr="0"/>
          <a:lstStyle>
            <a:lvl1pPr algn="l">
              <a:lnSpc>
                <a:spcPts val="5400"/>
              </a:lnSpc>
              <a:defRPr sz="5400" b="1" i="0" cap="all" spc="0" baseline="0">
                <a:solidFill>
                  <a:schemeClr val="bg1"/>
                </a:solidFill>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rot="19670435">
            <a:off x="7632743" y="794953"/>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3" name="Picture Placeholder 14">
            <a:extLst>
              <a:ext uri="{FF2B5EF4-FFF2-40B4-BE49-F238E27FC236}">
                <a16:creationId xmlns:a16="http://schemas.microsoft.com/office/drawing/2014/main" id="{01D87F51-D69B-9038-0566-4FDC355AB6F0}"/>
              </a:ext>
            </a:extLst>
          </p:cNvPr>
          <p:cNvSpPr>
            <a:spLocks noGrp="1"/>
          </p:cNvSpPr>
          <p:nvPr>
            <p:ph type="pic" sz="quarter" idx="13" hasCustomPrompt="1"/>
          </p:nvPr>
        </p:nvSpPr>
        <p:spPr>
          <a:xfrm>
            <a:off x="8197587" y="411831"/>
            <a:ext cx="3521337" cy="3521344"/>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1951239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640080"/>
            <a:ext cx="10302240" cy="1852046"/>
          </a:xfrm>
        </p:spPr>
        <p:txBody>
          <a:bodyPr lIns="0" tIns="0" rIns="0" bIns="0" anchor="b"/>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588447"/>
            <a:ext cx="7853678" cy="726645"/>
          </a:xfrm>
        </p:spPr>
        <p:txBody>
          <a:bodyPr lIns="0" tIns="0" rIns="0" bIns="0" anchor="t"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flipH="1">
            <a:off x="7659974" y="445645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5" name="Picture Placeholder 14">
            <a:extLst>
              <a:ext uri="{FF2B5EF4-FFF2-40B4-BE49-F238E27FC236}">
                <a16:creationId xmlns:a16="http://schemas.microsoft.com/office/drawing/2014/main" id="{5DDB7824-50BA-B12F-AD49-CA8953CA3A0E}"/>
              </a:ext>
            </a:extLst>
          </p:cNvPr>
          <p:cNvSpPr>
            <a:spLocks noGrp="1"/>
          </p:cNvSpPr>
          <p:nvPr>
            <p:ph type="pic" sz="quarter" idx="13" hasCustomPrompt="1"/>
          </p:nvPr>
        </p:nvSpPr>
        <p:spPr>
          <a:xfrm>
            <a:off x="8536252"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652645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4114800" y="640080"/>
            <a:ext cx="7498080" cy="1280160"/>
          </a:xfrm>
        </p:spPr>
        <p:txBody>
          <a:bodyPr lIns="0" tIns="0" rIns="0" bIns="0" anchor="b" anchorCtr="0"/>
          <a:lstStyle>
            <a:lvl1pPr>
              <a:defRPr sz="4000" b="1" cap="all" spc="0" baseline="0"/>
            </a:lvl1pPr>
          </a:lstStyle>
          <a:p>
            <a:r>
              <a:rPr lang="en-US" dirty="0"/>
              <a:t>Click to add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a:xfrm>
            <a:off x="484632" y="722376"/>
            <a:ext cx="520991" cy="517379"/>
          </a:xfrm>
        </p:spPr>
        <p:txBody>
          <a:bodyPr anchor="t" anchorCtr="0"/>
          <a:lstStyle>
            <a:lvl1pPr>
              <a:defRPr>
                <a:solidFill>
                  <a:schemeClr val="accent2"/>
                </a:solidFill>
              </a:defRPr>
            </a:lvl1pPr>
          </a:lstStyle>
          <a:p>
            <a:fld id="{D8DA9DAA-006C-4F4B-980E-E3DF019B24E2}" type="slidenum">
              <a:rPr lang="en-US" smtClean="0"/>
              <a:pPr/>
              <a:t>‹#›</a:t>
            </a:fld>
            <a:endParaRPr lang="en-US" dirty="0"/>
          </a:p>
        </p:txBody>
      </p:sp>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hasCustomPrompt="1"/>
          </p:nvPr>
        </p:nvSpPr>
        <p:spPr>
          <a:xfrm>
            <a:off x="1317615" y="895646"/>
            <a:ext cx="1956925" cy="195692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 anchor="t" anchorCtr="0">
            <a:noAutofit/>
          </a:bodyPr>
          <a:lstStyle>
            <a:lvl1pPr algn="ctr">
              <a:buNone/>
              <a:defRPr sz="1800"/>
            </a:lvl1pPr>
          </a:lstStyle>
          <a:p>
            <a:r>
              <a:rPr lang="en-US" dirty="0"/>
              <a:t>Click to add picture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4114800" y="2194560"/>
            <a:ext cx="7498080" cy="4023360"/>
          </a:xfrm>
        </p:spPr>
        <p:txBody>
          <a:bodyPr lIns="0" tIns="0" rIns="0" bIns="0">
            <a:noAutofit/>
          </a:bodyPr>
          <a:lstStyle>
            <a:lvl1pPr marL="0" indent="0">
              <a:lnSpc>
                <a:spcPct val="110000"/>
              </a:lnSpc>
              <a:buNone/>
              <a:defRPr sz="1800"/>
            </a:lvl1pPr>
            <a:lvl2pPr marL="228600">
              <a:defRPr sz="1600"/>
            </a:lvl2pPr>
            <a:lvl3pPr marL="457200">
              <a:defRPr sz="1400"/>
            </a:lvl3pPr>
            <a:lvl4pPr marL="685800">
              <a:defRPr sz="12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grpSp>
        <p:nvGrpSpPr>
          <p:cNvPr id="7" name="Group 6">
            <a:extLst>
              <a:ext uri="{FF2B5EF4-FFF2-40B4-BE49-F238E27FC236}">
                <a16:creationId xmlns:a16="http://schemas.microsoft.com/office/drawing/2014/main" id="{758B5E78-A531-681D-1312-F21B52D066B8}"/>
              </a:ext>
              <a:ext uri="{C183D7F6-B498-43B3-948B-1728B52AA6E4}">
                <adec:decorative xmlns:adec="http://schemas.microsoft.com/office/drawing/2017/decorative" val="1"/>
              </a:ext>
            </a:extLst>
          </p:cNvPr>
          <p:cNvGrpSpPr/>
          <p:nvPr userDrawn="1"/>
        </p:nvGrpSpPr>
        <p:grpSpPr>
          <a:xfrm>
            <a:off x="2970685" y="620661"/>
            <a:ext cx="403448" cy="381782"/>
            <a:chOff x="10969280" y="1780012"/>
            <a:chExt cx="403448" cy="381782"/>
          </a:xfrm>
        </p:grpSpPr>
        <p:sp>
          <p:nvSpPr>
            <p:cNvPr id="17" name="Graphic 10">
              <a:extLst>
                <a:ext uri="{FF2B5EF4-FFF2-40B4-BE49-F238E27FC236}">
                  <a16:creationId xmlns:a16="http://schemas.microsoft.com/office/drawing/2014/main" id="{AAD06B87-D9B2-4F94-B734-A8F039A2033F}"/>
                </a:ext>
                <a:ext uri="{C183D7F6-B498-43B3-948B-1728B52AA6E4}">
                  <adec:decorative xmlns:adec="http://schemas.microsoft.com/office/drawing/2017/decorative" val="1"/>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 uri="{C183D7F6-B498-43B3-948B-1728B52AA6E4}">
                  <adec:decorative xmlns:adec="http://schemas.microsoft.com/office/drawing/2017/decorative" val="1"/>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grpSp>
      <p:sp>
        <p:nvSpPr>
          <p:cNvPr id="4" name="Footer Placeholder 8">
            <a:extLst>
              <a:ext uri="{FF2B5EF4-FFF2-40B4-BE49-F238E27FC236}">
                <a16:creationId xmlns:a16="http://schemas.microsoft.com/office/drawing/2014/main" id="{5189CAD3-7011-6481-11F8-05B5CB106F01}"/>
              </a:ext>
            </a:extLst>
          </p:cNvPr>
          <p:cNvSpPr>
            <a:spLocks noGrp="1"/>
          </p:cNvSpPr>
          <p:nvPr>
            <p:ph type="ftr" sz="quarter" idx="17"/>
          </p:nvPr>
        </p:nvSpPr>
        <p:spPr>
          <a:xfrm>
            <a:off x="1280160" y="6356350"/>
            <a:ext cx="4114800" cy="365125"/>
          </a:xfrm>
        </p:spPr>
        <p:txBody>
          <a:bodyPr lIns="0" rIns="91440"/>
          <a:lstStyle>
            <a:lvl1pPr algn="l">
              <a:defRPr/>
            </a:lvl1pPr>
          </a:lstStyle>
          <a:p>
            <a:endParaRPr lang="en-US" dirty="0"/>
          </a:p>
        </p:txBody>
      </p:sp>
      <p:cxnSp>
        <p:nvCxnSpPr>
          <p:cNvPr id="10" name="Straight Connector 9">
            <a:extLst>
              <a:ext uri="{FF2B5EF4-FFF2-40B4-BE49-F238E27FC236}">
                <a16:creationId xmlns:a16="http://schemas.microsoft.com/office/drawing/2014/main" id="{CB7CB27F-7A56-A747-A4D6-5627C24638D9}"/>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7111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 Subtitle slide">
    <p:bg>
      <p:bgPr>
        <a:gradFill>
          <a:gsLst>
            <a:gs pos="100000">
              <a:schemeClr val="accent4"/>
            </a:gs>
            <a:gs pos="0">
              <a:schemeClr val="accent2"/>
            </a:gs>
          </a:gsLst>
          <a:lin ang="180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3383280"/>
            <a:ext cx="10302240" cy="1852046"/>
          </a:xfrm>
        </p:spPr>
        <p:txBody>
          <a:bodyPr lIns="0" tIns="274320" rIns="0" bIns="0" anchor="t" anchorCtr="0"/>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966886"/>
            <a:ext cx="10302237" cy="397191"/>
          </a:xfrm>
        </p:spPr>
        <p:txBody>
          <a:bodyPr lIns="0" tIns="0" rIns="0" bIns="0" anchor="b"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10897692" y="62029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5" name="Straight Connector 4">
            <a:extLst>
              <a:ext uri="{FF2B5EF4-FFF2-40B4-BE49-F238E27FC236}">
                <a16:creationId xmlns:a16="http://schemas.microsoft.com/office/drawing/2014/main" id="{57912362-D30D-7B0B-BA94-0993B1EBC4E4}"/>
              </a:ext>
              <a:ext uri="{C183D7F6-B498-43B3-948B-1728B52AA6E4}">
                <adec:decorative xmlns:adec="http://schemas.microsoft.com/office/drawing/2017/decorative" val="1"/>
              </a:ext>
            </a:extLst>
          </p:cNvPr>
          <p:cNvCxnSpPr>
            <a:cxnSpLocks/>
          </p:cNvCxnSpPr>
          <p:nvPr userDrawn="1"/>
        </p:nvCxnSpPr>
        <p:spPr>
          <a:xfrm>
            <a:off x="1280160" y="0"/>
            <a:ext cx="0" cy="2775857"/>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644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1280160" y="685800"/>
            <a:ext cx="9137012" cy="1280160"/>
          </a:xfrm>
        </p:spPr>
        <p:txBody>
          <a:bodyPr lIns="0" tIns="0" rIns="0" bIns="0"/>
          <a:lstStyle>
            <a:lvl1pPr>
              <a:defRPr sz="4000" b="1" cap="all" spc="0" baseline="0"/>
            </a:lvl1pPr>
          </a:lstStyle>
          <a:p>
            <a:r>
              <a:rPr lang="en-US" dirty="0"/>
              <a:t>Click to add title</a:t>
            </a:r>
          </a:p>
        </p:txBody>
      </p:sp>
      <p:sp>
        <p:nvSpPr>
          <p:cNvPr id="15" name="Slide Number Placeholder 14">
            <a:extLst>
              <a:ext uri="{FF2B5EF4-FFF2-40B4-BE49-F238E27FC236}">
                <a16:creationId xmlns:a16="http://schemas.microsoft.com/office/drawing/2014/main" id="{0F91A5DB-A2CA-1D70-9A06-3869A288C924}"/>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2327440"/>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23402" y="2327441"/>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3" name="Footer Placeholder 12">
            <a:extLst>
              <a:ext uri="{FF2B5EF4-FFF2-40B4-BE49-F238E27FC236}">
                <a16:creationId xmlns:a16="http://schemas.microsoft.com/office/drawing/2014/main" id="{6D6A69CF-70D6-AB12-CD8B-FD75B7EE1420}"/>
              </a:ext>
            </a:extLst>
          </p:cNvPr>
          <p:cNvSpPr>
            <a:spLocks noGrp="1"/>
          </p:cNvSpPr>
          <p:nvPr>
            <p:ph type="ftr" sz="quarter" idx="11"/>
          </p:nvPr>
        </p:nvSpPr>
        <p:spPr>
          <a:xfrm>
            <a:off x="1280160" y="6356350"/>
            <a:ext cx="4114800" cy="365125"/>
          </a:xfrm>
        </p:spPr>
        <p:txBody>
          <a:bodyPr/>
          <a:lstStyle>
            <a:lvl1pPr algn="l">
              <a:defRPr/>
            </a:lvl1pP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EFE408-BFE1-16DC-F7C6-47F55C171AC6}"/>
              </a:ext>
              <a:ext uri="{C183D7F6-B498-43B3-948B-1728B52AA6E4}">
                <adec:decorative xmlns:adec="http://schemas.microsoft.com/office/drawing/2017/decorative" val="1"/>
              </a:ext>
            </a:extLst>
          </p:cNvPr>
          <p:cNvSpPr/>
          <p:nvPr userDrawn="1"/>
        </p:nvSpPr>
        <p:spPr>
          <a:xfrm>
            <a:off x="6412992" y="0"/>
            <a:ext cx="5779008" cy="6858000"/>
          </a:xfrm>
          <a:prstGeom prst="rect">
            <a:avLst/>
          </a:prstGeom>
          <a:gradFill flip="none" rotWithShape="1">
            <a:gsLst>
              <a:gs pos="100000">
                <a:schemeClr val="accent4"/>
              </a:gs>
              <a:gs pos="0">
                <a:schemeClr val="accent2"/>
              </a:gs>
            </a:gsLst>
            <a:lin ang="4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6915572" y="685800"/>
            <a:ext cx="4754880" cy="5670550"/>
          </a:xfrm>
        </p:spPr>
        <p:txBody>
          <a:bodyPr lIns="0" tIns="0" rIns="0" bIns="0" anchor="ctr" anchorCtr="0"/>
          <a:lstStyle>
            <a:lvl1pPr algn="l">
              <a:defRPr sz="4000" b="1" cap="all" spc="0" baseline="0">
                <a:solidFill>
                  <a:schemeClr val="bg1"/>
                </a:solidFill>
              </a:defRPr>
            </a:lvl1pPr>
          </a:lstStyle>
          <a:p>
            <a:r>
              <a:rPr lang="en-US"/>
              <a:t>Click to edit Master title style</a:t>
            </a:r>
            <a:endParaRPr lang="en-US" dirty="0"/>
          </a:p>
        </p:txBody>
      </p:sp>
      <p:sp>
        <p:nvSpPr>
          <p:cNvPr id="22" name="Slide Number Placeholder 21">
            <a:extLst>
              <a:ext uri="{FF2B5EF4-FFF2-40B4-BE49-F238E27FC236}">
                <a16:creationId xmlns:a16="http://schemas.microsoft.com/office/drawing/2014/main" id="{4C0ED5DD-6381-0FFD-7B45-D21179A390B5}"/>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5">
            <a:extLst>
              <a:ext uri="{FF2B5EF4-FFF2-40B4-BE49-F238E27FC236}">
                <a16:creationId xmlns:a16="http://schemas.microsoft.com/office/drawing/2014/main" id="{F042E432-AE48-385B-DEA1-32129394CE76}"/>
              </a:ext>
            </a:extLst>
          </p:cNvPr>
          <p:cNvSpPr>
            <a:spLocks noGrp="1"/>
          </p:cNvSpPr>
          <p:nvPr>
            <p:ph sz="quarter" idx="15" hasCustomPrompt="1"/>
          </p:nvPr>
        </p:nvSpPr>
        <p:spPr>
          <a:xfrm>
            <a:off x="1279526" y="1533524"/>
            <a:ext cx="4663440" cy="1895475"/>
          </a:xfrm>
        </p:spPr>
        <p:txBody>
          <a:bodyPr lIns="0" tIns="0" rIns="0" bIns="0" anchor="t" anchorCtr="0">
            <a:noAutofit/>
          </a:bodyPr>
          <a:lstStyle>
            <a:lvl1pPr marL="342900" indent="-512064">
              <a:spcBef>
                <a:spcPts val="1000"/>
              </a:spcBef>
              <a:buFont typeface="+mj-lt"/>
              <a:buAutoNum type="arabicPeriod"/>
              <a:defRPr sz="1800"/>
            </a:lvl1pPr>
            <a:lvl2pPr marL="1028700" indent="-342900">
              <a:spcBef>
                <a:spcPts val="1200"/>
              </a:spcBef>
              <a:buFont typeface="+mj-lt"/>
              <a:buAutoNum type="alphaLcPeriod"/>
              <a:defRPr sz="1800"/>
            </a:lvl2pPr>
            <a:lvl3pPr marL="1257300" indent="-342900">
              <a:spcBef>
                <a:spcPts val="1200"/>
              </a:spcBef>
              <a:buFont typeface="+mj-lt"/>
              <a:buAutoNum type="arabicParenR"/>
              <a:defRPr sz="1800"/>
            </a:lvl3pPr>
            <a:lvl4pPr marL="1714500" indent="-342900">
              <a:spcBef>
                <a:spcPts val="1200"/>
              </a:spcBef>
              <a:buFont typeface="+mj-lt"/>
              <a:buAutoNum type="alphaLcParenR"/>
              <a:defRPr sz="1800"/>
            </a:lvl4pPr>
            <a:lvl5pPr marL="2228850" indent="-400050">
              <a:spcBef>
                <a:spcPts val="1200"/>
              </a:spcBef>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DF111B2E-0535-57E2-FE92-620F9307A956}"/>
              </a:ext>
            </a:extLst>
          </p:cNvPr>
          <p:cNvSpPr>
            <a:spLocks noGrp="1"/>
          </p:cNvSpPr>
          <p:nvPr>
            <p:ph sz="quarter" idx="13" hasCustomPrompt="1"/>
          </p:nvPr>
        </p:nvSpPr>
        <p:spPr>
          <a:xfrm>
            <a:off x="1280160" y="3482974"/>
            <a:ext cx="4663440" cy="1190033"/>
          </a:xfrm>
        </p:spPr>
        <p:txBody>
          <a:bodyPr lIns="0" tIns="0" rIns="0" bIns="0" anchor="t" anchorCtr="0">
            <a:noAutofit/>
          </a:bodyPr>
          <a:lstStyle>
            <a:lvl1pPr marL="0" indent="0">
              <a:spcBef>
                <a:spcPts val="1200"/>
              </a:spcBef>
              <a:buNone/>
              <a:defRPr sz="1800"/>
            </a:lvl1pPr>
            <a:lvl2pPr marL="457200" indent="0">
              <a:spcBef>
                <a:spcPts val="1200"/>
              </a:spcBef>
              <a:buNone/>
              <a:defRPr sz="1600"/>
            </a:lvl2pPr>
            <a:lvl3pPr marL="914400" indent="0">
              <a:spcBef>
                <a:spcPts val="1200"/>
              </a:spcBef>
              <a:buNone/>
              <a:defRPr sz="1400"/>
            </a:lvl3pPr>
            <a:lvl4pPr marL="1371600" indent="0">
              <a:spcBef>
                <a:spcPts val="1200"/>
              </a:spcBef>
              <a:buNone/>
              <a:defRPr sz="1200"/>
            </a:lvl4pPr>
            <a:lvl5pPr marL="1828800" indent="0">
              <a:spcBef>
                <a:spcPts val="1200"/>
              </a:spcBef>
              <a:buNone/>
              <a:defRPr sz="1200"/>
            </a:lvl5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1280160" y="4692058"/>
            <a:ext cx="4663440" cy="1584918"/>
          </a:xfrm>
        </p:spPr>
        <p:txBody>
          <a:bodyPr lIns="0" tIns="0" rIns="0" bIns="0" anchor="t" anchorCtr="0">
            <a:noAutofit/>
          </a:bodyPr>
          <a:lstStyle>
            <a:lvl1pPr>
              <a:spcBef>
                <a:spcPts val="1200"/>
              </a:spcBef>
              <a:defRPr sz="1800"/>
            </a:lvl1pPr>
            <a:lvl2pPr>
              <a:spcBef>
                <a:spcPts val="1200"/>
              </a:spcBef>
              <a:defRPr sz="1600"/>
            </a:lvl2pPr>
            <a:lvl3pPr>
              <a:spcBef>
                <a:spcPts val="1200"/>
              </a:spcBef>
              <a:defRPr sz="1400"/>
            </a:lvl3pPr>
            <a:lvl4pPr>
              <a:spcBef>
                <a:spcPts val="1200"/>
              </a:spcBef>
              <a:defRPr sz="1200"/>
            </a:lvl4pPr>
            <a:lvl5pPr>
              <a:spcBef>
                <a:spcPts val="1200"/>
              </a:spcBef>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Footer Placeholder 20">
            <a:extLst>
              <a:ext uri="{FF2B5EF4-FFF2-40B4-BE49-F238E27FC236}">
                <a16:creationId xmlns:a16="http://schemas.microsoft.com/office/drawing/2014/main" id="{34C23E1A-9E5E-DA12-8E11-83F486766E16}"/>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E3FE6E42-6A8F-C459-87EE-E2A5BAFA852B}"/>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320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60" y="301752"/>
            <a:ext cx="4663438" cy="2441448"/>
          </a:xfrm>
        </p:spPr>
        <p:txBody>
          <a:bodyPr lIns="0" tIns="0" rIns="0" bIns="0" anchor="ctr" anchorCtr="0"/>
          <a:lstStyle>
            <a:lvl1pPr algn="l">
              <a:lnSpc>
                <a:spcPts val="4000"/>
              </a:lnSpc>
              <a:spcBef>
                <a:spcPts val="1000"/>
              </a:spcBef>
              <a:defRPr sz="4000" b="1" i="0" cap="all" spc="0" baseline="0"/>
            </a:lvl1p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a:xfrm>
            <a:off x="484632" y="726630"/>
            <a:ext cx="520991" cy="517379"/>
          </a:xfrm>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8" name="Text Placeholder 4">
            <a:extLst>
              <a:ext uri="{FF2B5EF4-FFF2-40B4-BE49-F238E27FC236}">
                <a16:creationId xmlns:a16="http://schemas.microsoft.com/office/drawing/2014/main" id="{9FB40175-FA51-DA14-A5B2-CD06DE6ECC31}"/>
              </a:ext>
            </a:extLst>
          </p:cNvPr>
          <p:cNvSpPr>
            <a:spLocks noGrp="1"/>
          </p:cNvSpPr>
          <p:nvPr>
            <p:ph type="body" sz="quarter" idx="14"/>
          </p:nvPr>
        </p:nvSpPr>
        <p:spPr>
          <a:xfrm>
            <a:off x="1280161" y="2777067"/>
            <a:ext cx="4663440" cy="3550581"/>
          </a:xfrm>
        </p:spPr>
        <p:txBody>
          <a:bodyPr lIns="0" tIns="0" rIns="0" bIns="0">
            <a:noAutofit/>
          </a:bodyPr>
          <a:lstStyle>
            <a:lvl1pPr marL="0" indent="0">
              <a:lnSpc>
                <a:spcPct val="110000"/>
              </a:lnSpc>
              <a:buNone/>
              <a:defRPr sz="1800"/>
            </a:lvl1pPr>
            <a:lvl2pPr marL="228600">
              <a:lnSpc>
                <a:spcPct val="110000"/>
              </a:lnSpc>
              <a:defRPr sz="1600"/>
            </a:lvl2pPr>
            <a:lvl3pPr marL="457200">
              <a:lnSpc>
                <a:spcPct val="110000"/>
              </a:lnSpc>
              <a:defRPr sz="1400"/>
            </a:lvl3pPr>
            <a:lvl4pPr marL="685800">
              <a:lnSpc>
                <a:spcPct val="110000"/>
              </a:lnSpc>
              <a:defRPr sz="1200"/>
            </a:lvl4pPr>
            <a:lvl5pPr marL="914400">
              <a:lnSpc>
                <a:spcPct val="11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6412089"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6695553" y="301752"/>
            <a:ext cx="5221224" cy="6263640"/>
          </a:xfrm>
        </p:spPr>
        <p:txBody>
          <a:bodyPr tIns="914400" anchor="t" anchorCtr="0"/>
          <a:lstStyle>
            <a:lvl1pPr algn="ctr">
              <a:buNone/>
              <a:defRPr>
                <a:solidFill>
                  <a:schemeClr val="bg1"/>
                </a:solidFill>
              </a:defRPr>
            </a:lvl1pPr>
          </a:lstStyle>
          <a:p>
            <a:r>
              <a:rPr lang="en-US" dirty="0"/>
              <a:t>Click to add picture</a:t>
            </a:r>
          </a:p>
        </p:txBody>
      </p:sp>
      <p:sp>
        <p:nvSpPr>
          <p:cNvPr id="10" name="Footer Placeholder 8">
            <a:extLst>
              <a:ext uri="{FF2B5EF4-FFF2-40B4-BE49-F238E27FC236}">
                <a16:creationId xmlns:a16="http://schemas.microsoft.com/office/drawing/2014/main" id="{7A4AE671-C203-0370-2888-FC8F7D444D11}"/>
              </a:ext>
            </a:extLst>
          </p:cNvPr>
          <p:cNvSpPr>
            <a:spLocks noGrp="1"/>
          </p:cNvSpPr>
          <p:nvPr>
            <p:ph type="ftr" sz="quarter" idx="17"/>
          </p:nvPr>
        </p:nvSpPr>
        <p:spPr>
          <a:xfrm>
            <a:off x="1280160" y="6356350"/>
            <a:ext cx="4434825" cy="365125"/>
          </a:xfrm>
        </p:spPr>
        <p:txBody>
          <a:bodyPr/>
          <a:lstStyle>
            <a:lvl1pPr algn="l">
              <a:defRPr/>
            </a:lvl1pPr>
          </a:lstStyle>
          <a:p>
            <a:endParaRPr lang="en-US" dirty="0"/>
          </a:p>
        </p:txBody>
      </p:sp>
      <p:cxnSp>
        <p:nvCxnSpPr>
          <p:cNvPr id="3" name="Straight Connector 2">
            <a:extLst>
              <a:ext uri="{FF2B5EF4-FFF2-40B4-BE49-F238E27FC236}">
                <a16:creationId xmlns:a16="http://schemas.microsoft.com/office/drawing/2014/main" id="{1792BFA8-57AD-0B5C-2534-1E862B58DAB3}"/>
              </a:ext>
              <a:ext uri="{C183D7F6-B498-43B3-948B-1728B52AA6E4}">
                <adec:decorative xmlns:adec="http://schemas.microsoft.com/office/drawing/2017/decorative" val="1"/>
              </a:ext>
            </a:extLst>
          </p:cNvPr>
          <p:cNvCxnSpPr>
            <a:cxnSpLocks/>
          </p:cNvCxnSpPr>
          <p:nvPr userDrawn="1"/>
        </p:nvCxnSpPr>
        <p:spPr>
          <a:xfrm>
            <a:off x="745127"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6807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1435394" y="1"/>
            <a:ext cx="9918405" cy="1646237"/>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1435394" y="1825625"/>
            <a:ext cx="991840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486121" y="726630"/>
            <a:ext cx="520991" cy="517379"/>
          </a:xfrm>
          <a:prstGeom prst="rect">
            <a:avLst/>
          </a:prstGeom>
        </p:spPr>
        <p:txBody>
          <a:bodyPr vert="horz" lIns="0" tIns="0" rIns="0" bIns="0" rtlCol="0" anchor="t" anchorCtr="0"/>
          <a:lstStyle>
            <a:lvl1pPr algn="ctr">
              <a:defRPr sz="1800" b="1" i="0" cap="all" spc="100" baseline="0">
                <a:solidFill>
                  <a:schemeClr val="accent2"/>
                </a:solidFill>
              </a:defRPr>
            </a:lvl1pPr>
          </a:lstStyle>
          <a:p>
            <a:fld id="{D8DA9DAA-006C-4F4B-980E-E3DF019B24E2}" type="slidenum">
              <a:rPr lang="en-US" smtClean="0"/>
              <a:pPr/>
              <a:t>‹#›</a:t>
            </a:fld>
            <a:endParaRPr lang="en-US" dirty="0"/>
          </a:p>
        </p:txBody>
      </p:sp>
      <p:sp>
        <p:nvSpPr>
          <p:cNvPr id="4" name="Date Placeholder 3">
            <a:extLst>
              <a:ext uri="{FF2B5EF4-FFF2-40B4-BE49-F238E27FC236}">
                <a16:creationId xmlns:a16="http://schemas.microsoft.com/office/drawing/2014/main" id="{B1EF1C86-6A9C-D287-D381-5634A69BF1C8}"/>
              </a:ext>
            </a:extLst>
          </p:cNvPr>
          <p:cNvSpPr>
            <a:spLocks noGrp="1"/>
          </p:cNvSpPr>
          <p:nvPr>
            <p:ph type="dt" sz="half" idx="2"/>
          </p:nvPr>
        </p:nvSpPr>
        <p:spPr>
          <a:xfrm>
            <a:off x="1435394" y="6356350"/>
            <a:ext cx="2743200" cy="365125"/>
          </a:xfrm>
          <a:prstGeom prst="rect">
            <a:avLst/>
          </a:prstGeom>
        </p:spPr>
        <p:txBody>
          <a:bodyPr vert="horz" lIns="0" tIns="45720" rIns="91440" bIns="45720" rtlCol="0" anchor="ctr"/>
          <a:lstStyle>
            <a:lvl1pPr algn="l">
              <a:defRPr sz="1200">
                <a:solidFill>
                  <a:schemeClr val="tx1">
                    <a:tint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621B8477-3F24-EDCB-C8AC-84336363918B}"/>
              </a:ext>
            </a:extLst>
          </p:cNvPr>
          <p:cNvSpPr>
            <a:spLocks noGrp="1"/>
          </p:cNvSpPr>
          <p:nvPr>
            <p:ph type="ftr" sz="quarter" idx="3"/>
          </p:nvPr>
        </p:nvSpPr>
        <p:spPr>
          <a:xfrm>
            <a:off x="7238999" y="6356350"/>
            <a:ext cx="4114800" cy="365125"/>
          </a:xfrm>
          <a:prstGeom prst="rect">
            <a:avLst/>
          </a:prstGeom>
        </p:spPr>
        <p:txBody>
          <a:bodyPr vert="horz" lIns="91440" tIns="45720" rIns="0" bIns="45720" rtlCol="0" anchor="ctr"/>
          <a:lstStyle>
            <a:lvl1pPr algn="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708" r:id="rId1"/>
    <p:sldLayoutId id="2147483717" r:id="rId2"/>
    <p:sldLayoutId id="2147483728" r:id="rId3"/>
    <p:sldLayoutId id="2147483729" r:id="rId4"/>
    <p:sldLayoutId id="2147483710" r:id="rId5"/>
    <p:sldLayoutId id="2147483727" r:id="rId6"/>
    <p:sldLayoutId id="2147483701" r:id="rId7"/>
    <p:sldLayoutId id="2147483721" r:id="rId8"/>
    <p:sldLayoutId id="2147483720" r:id="rId9"/>
    <p:sldLayoutId id="2147483730" r:id="rId10"/>
    <p:sldLayoutId id="2147483722" r:id="rId11"/>
    <p:sldLayoutId id="2147483698" r:id="rId12"/>
    <p:sldLayoutId id="2147483732" r:id="rId13"/>
    <p:sldLayoutId id="2147483702" r:id="rId14"/>
    <p:sldLayoutId id="2147483703" r:id="rId15"/>
  </p:sldLayoutIdLst>
  <p:hf sldNum="0" hdr="0" ftr="0"/>
  <p:txStyles>
    <p:titleStyle>
      <a:lvl1pPr algn="l" defTabSz="914400" rtl="0" eaLnBrk="1" latinLnBrk="0" hangingPunct="1">
        <a:lnSpc>
          <a:spcPts val="4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video" Target="../media/media4.mp4"/><Relationship Id="rId2" Type="http://schemas.microsoft.com/office/2007/relationships/media" Target="../media/media4.mp4"/><Relationship Id="rId1" Type="http://schemas.openxmlformats.org/officeDocument/2006/relationships/tags" Target="../tags/tag1.xml"/><Relationship Id="rId6" Type="http://schemas.openxmlformats.org/officeDocument/2006/relationships/image" Target="../media/image5.png"/><Relationship Id="rId5" Type="http://schemas.openxmlformats.org/officeDocument/2006/relationships/notesSlide" Target="../notesSlides/notesSlide5.xml"/><Relationship Id="rId4"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1288785" y="348665"/>
            <a:ext cx="6569879" cy="3080335"/>
          </a:xfrm>
        </p:spPr>
        <p:txBody>
          <a:bodyPr/>
          <a:lstStyle/>
          <a:p>
            <a:r>
              <a:rPr lang="en-US" dirty="0"/>
              <a:t>Predicting calorie expenditure</a:t>
            </a:r>
          </a:p>
        </p:txBody>
      </p:sp>
      <p:sp>
        <p:nvSpPr>
          <p:cNvPr id="3" name="TextBox 2">
            <a:extLst>
              <a:ext uri="{FF2B5EF4-FFF2-40B4-BE49-F238E27FC236}">
                <a16:creationId xmlns:a16="http://schemas.microsoft.com/office/drawing/2014/main" id="{6126F55E-E35F-6A0C-5A13-4605EC4F6A63}"/>
              </a:ext>
            </a:extLst>
          </p:cNvPr>
          <p:cNvSpPr txBox="1"/>
          <p:nvPr/>
        </p:nvSpPr>
        <p:spPr>
          <a:xfrm>
            <a:off x="1449526" y="3429000"/>
            <a:ext cx="6070893" cy="1384995"/>
          </a:xfrm>
          <a:prstGeom prst="rect">
            <a:avLst/>
          </a:prstGeom>
          <a:noFill/>
        </p:spPr>
        <p:txBody>
          <a:bodyPr wrap="none" rtlCol="0">
            <a:spAutoFit/>
          </a:bodyPr>
          <a:lstStyle/>
          <a:p>
            <a:r>
              <a:rPr lang="en-US" sz="2800" dirty="0">
                <a:solidFill>
                  <a:schemeClr val="bg1"/>
                </a:solidFill>
              </a:rPr>
              <a:t>Elliot Blackstone</a:t>
            </a:r>
          </a:p>
          <a:p>
            <a:r>
              <a:rPr lang="en-US" sz="2800" dirty="0">
                <a:solidFill>
                  <a:schemeClr val="bg1"/>
                </a:solidFill>
              </a:rPr>
              <a:t>eblackst@umich.com</a:t>
            </a:r>
          </a:p>
          <a:p>
            <a:r>
              <a:rPr lang="en-US" sz="2800" dirty="0">
                <a:solidFill>
                  <a:schemeClr val="bg1"/>
                </a:solidFill>
              </a:rPr>
              <a:t>https://github.com/ElliotBlackstone</a:t>
            </a:r>
          </a:p>
        </p:txBody>
      </p:sp>
      <p:pic>
        <p:nvPicPr>
          <p:cNvPr id="12" name="Video 11">
            <a:hlinkClick r:id="" action="ppaction://media"/>
            <a:extLst>
              <a:ext uri="{FF2B5EF4-FFF2-40B4-BE49-F238E27FC236}">
                <a16:creationId xmlns:a16="http://schemas.microsoft.com/office/drawing/2014/main" id="{62C05F37-C28F-A34F-0A2B-BA8D647E697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55403071"/>
      </p:ext>
    </p:extLst>
  </p:cSld>
  <p:clrMapOvr>
    <a:masterClrMapping/>
  </p:clrMapOvr>
  <mc:AlternateContent xmlns:mc="http://schemas.openxmlformats.org/markup-compatibility/2006">
    <mc:Choice xmlns:p14="http://schemas.microsoft.com/office/powerpoint/2010/main" Requires="p14">
      <p:transition spd="slow" p14:dur="2000" advTm="5425"/>
    </mc:Choice>
    <mc:Fallback>
      <p:transition spd="slow" advTm="54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758A4E4-D758-6DA8-A688-DA0CEFA356D0}"/>
              </a:ext>
            </a:extLst>
          </p:cNvPr>
          <p:cNvSpPr txBox="1"/>
          <p:nvPr/>
        </p:nvSpPr>
        <p:spPr>
          <a:xfrm>
            <a:off x="842481" y="513708"/>
            <a:ext cx="4356243" cy="707886"/>
          </a:xfrm>
          <a:prstGeom prst="rect">
            <a:avLst/>
          </a:prstGeom>
          <a:noFill/>
        </p:spPr>
        <p:txBody>
          <a:bodyPr wrap="square" rtlCol="0">
            <a:spAutoFit/>
          </a:bodyPr>
          <a:lstStyle/>
          <a:p>
            <a:r>
              <a:rPr lang="en-US" sz="4000" b="1" dirty="0">
                <a:latin typeface="+mj-lt"/>
              </a:rPr>
              <a:t>DATASET</a:t>
            </a:r>
          </a:p>
        </p:txBody>
      </p:sp>
      <p:sp>
        <p:nvSpPr>
          <p:cNvPr id="13" name="TextBox 12">
            <a:extLst>
              <a:ext uri="{FF2B5EF4-FFF2-40B4-BE49-F238E27FC236}">
                <a16:creationId xmlns:a16="http://schemas.microsoft.com/office/drawing/2014/main" id="{E8CC58CA-F7C6-F841-F4D3-CD2CE0A921C8}"/>
              </a:ext>
            </a:extLst>
          </p:cNvPr>
          <p:cNvSpPr txBox="1"/>
          <p:nvPr/>
        </p:nvSpPr>
        <p:spPr>
          <a:xfrm>
            <a:off x="842480" y="1489752"/>
            <a:ext cx="5178175" cy="3970318"/>
          </a:xfrm>
          <a:prstGeom prst="rect">
            <a:avLst/>
          </a:prstGeom>
          <a:noFill/>
        </p:spPr>
        <p:txBody>
          <a:bodyPr wrap="square" rtlCol="0">
            <a:spAutoFit/>
          </a:bodyPr>
          <a:lstStyle/>
          <a:p>
            <a:r>
              <a:rPr lang="en-US" dirty="0"/>
              <a:t>Training set has 750,000 rows and 9 columns:</a:t>
            </a:r>
          </a:p>
          <a:p>
            <a:pPr marL="285750" indent="-285750">
              <a:buFont typeface="Arial" panose="020B0604020202020204" pitchFamily="34" charset="0"/>
              <a:buChar char="•"/>
            </a:pPr>
            <a:r>
              <a:rPr lang="en-US" dirty="0"/>
              <a:t>Duration</a:t>
            </a:r>
          </a:p>
          <a:p>
            <a:pPr marL="285750" indent="-285750">
              <a:buFont typeface="Arial" panose="020B0604020202020204" pitchFamily="34" charset="0"/>
              <a:buChar char="•"/>
            </a:pPr>
            <a:r>
              <a:rPr lang="en-US" dirty="0"/>
              <a:t>Heart Rate</a:t>
            </a:r>
          </a:p>
          <a:p>
            <a:pPr marL="285750" indent="-285750">
              <a:buFont typeface="Arial" panose="020B0604020202020204" pitchFamily="34" charset="0"/>
              <a:buChar char="•"/>
            </a:pPr>
            <a:r>
              <a:rPr lang="en-US" dirty="0"/>
              <a:t>Gender</a:t>
            </a:r>
          </a:p>
          <a:p>
            <a:pPr marL="285750" indent="-285750">
              <a:buFont typeface="Arial" panose="020B0604020202020204" pitchFamily="34" charset="0"/>
              <a:buChar char="•"/>
            </a:pPr>
            <a:r>
              <a:rPr lang="en-US" dirty="0"/>
              <a:t>Body Temperature</a:t>
            </a:r>
          </a:p>
          <a:p>
            <a:pPr marL="285750" indent="-285750">
              <a:buFont typeface="Arial" panose="020B0604020202020204" pitchFamily="34" charset="0"/>
              <a:buChar char="•"/>
            </a:pPr>
            <a:r>
              <a:rPr lang="en-US" dirty="0"/>
              <a:t>Height</a:t>
            </a:r>
          </a:p>
          <a:p>
            <a:pPr marL="285750" indent="-285750">
              <a:buFont typeface="Arial" panose="020B0604020202020204" pitchFamily="34" charset="0"/>
              <a:buChar char="•"/>
            </a:pPr>
            <a:r>
              <a:rPr lang="en-US" dirty="0"/>
              <a:t>Weight</a:t>
            </a:r>
          </a:p>
          <a:p>
            <a:pPr marL="285750" indent="-285750">
              <a:buFont typeface="Arial" panose="020B0604020202020204" pitchFamily="34" charset="0"/>
              <a:buChar char="•"/>
            </a:pPr>
            <a:r>
              <a:rPr lang="en-US" dirty="0"/>
              <a:t>Age</a:t>
            </a:r>
          </a:p>
          <a:p>
            <a:pPr marL="285750" indent="-285750">
              <a:buFont typeface="Arial" panose="020B0604020202020204" pitchFamily="34" charset="0"/>
              <a:buChar char="•"/>
            </a:pPr>
            <a:r>
              <a:rPr lang="en-US" dirty="0"/>
              <a:t>id</a:t>
            </a:r>
          </a:p>
          <a:p>
            <a:pPr marL="285750" indent="-285750">
              <a:buFont typeface="Arial" panose="020B0604020202020204" pitchFamily="34" charset="0"/>
              <a:buChar char="•"/>
            </a:pPr>
            <a:r>
              <a:rPr lang="en-US" dirty="0"/>
              <a:t>Calories (target)</a:t>
            </a:r>
          </a:p>
          <a:p>
            <a:endParaRPr lang="en-US" dirty="0"/>
          </a:p>
          <a:p>
            <a:r>
              <a:rPr lang="en-US" dirty="0"/>
              <a:t>Testing set has 250,000 entries.  The objective is to minimize root mean squared log error (RMSLE).</a:t>
            </a:r>
          </a:p>
        </p:txBody>
      </p:sp>
      <p:pic>
        <p:nvPicPr>
          <p:cNvPr id="15" name="Picture 14" descr="A graph of calories and calories&#10;&#10;AI-generated content may be incorrect.">
            <a:extLst>
              <a:ext uri="{FF2B5EF4-FFF2-40B4-BE49-F238E27FC236}">
                <a16:creationId xmlns:a16="http://schemas.microsoft.com/office/drawing/2014/main" id="{0C106CB1-E368-26D0-7D78-EE4F76797E11}"/>
              </a:ext>
            </a:extLst>
          </p:cNvPr>
          <p:cNvPicPr>
            <a:picLocks noChangeAspect="1"/>
          </p:cNvPicPr>
          <p:nvPr/>
        </p:nvPicPr>
        <p:blipFill>
          <a:blip r:embed="rId5"/>
          <a:stretch>
            <a:fillRect/>
          </a:stretch>
        </p:blipFill>
        <p:spPr>
          <a:xfrm>
            <a:off x="6554912" y="513708"/>
            <a:ext cx="5493249" cy="3012427"/>
          </a:xfrm>
          <a:prstGeom prst="rect">
            <a:avLst/>
          </a:prstGeom>
        </p:spPr>
      </p:pic>
      <p:pic>
        <p:nvPicPr>
          <p:cNvPr id="9" name="Video 8">
            <a:hlinkClick r:id="" action="ppaction://media"/>
            <a:extLst>
              <a:ext uri="{FF2B5EF4-FFF2-40B4-BE49-F238E27FC236}">
                <a16:creationId xmlns:a16="http://schemas.microsoft.com/office/drawing/2014/main" id="{0DCF84B8-339D-BA5D-6D92-2EDA34FF473B}"/>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19664809"/>
      </p:ext>
    </p:extLst>
  </p:cSld>
  <p:clrMapOvr>
    <a:masterClrMapping/>
  </p:clrMapOvr>
  <mc:AlternateContent xmlns:mc="http://schemas.openxmlformats.org/markup-compatibility/2006">
    <mc:Choice xmlns:p14="http://schemas.microsoft.com/office/powerpoint/2010/main" Requires="p14">
      <p:transition spd="slow" p14:dur="2000" advTm="35779"/>
    </mc:Choice>
    <mc:Fallback>
      <p:transition spd="slow" advTm="35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9A8D7-617D-2241-62F9-B271D6EFA3B3}"/>
              </a:ext>
            </a:extLst>
          </p:cNvPr>
          <p:cNvSpPr>
            <a:spLocks noGrp="1"/>
          </p:cNvSpPr>
          <p:nvPr>
            <p:ph type="title"/>
          </p:nvPr>
        </p:nvSpPr>
        <p:spPr>
          <a:xfrm>
            <a:off x="817822" y="414048"/>
            <a:ext cx="11860488" cy="849673"/>
          </a:xfrm>
        </p:spPr>
        <p:txBody>
          <a:bodyPr/>
          <a:lstStyle/>
          <a:p>
            <a:r>
              <a:rPr lang="en-US" dirty="0"/>
              <a:t>Preprocessing, feature engineering</a:t>
            </a:r>
          </a:p>
        </p:txBody>
      </p:sp>
      <p:sp>
        <p:nvSpPr>
          <p:cNvPr id="5" name="TextBox 4">
            <a:extLst>
              <a:ext uri="{FF2B5EF4-FFF2-40B4-BE49-F238E27FC236}">
                <a16:creationId xmlns:a16="http://schemas.microsoft.com/office/drawing/2014/main" id="{9FCAE032-EBDA-8D01-DE86-36AB682EBE83}"/>
              </a:ext>
            </a:extLst>
          </p:cNvPr>
          <p:cNvSpPr txBox="1"/>
          <p:nvPr/>
        </p:nvSpPr>
        <p:spPr>
          <a:xfrm>
            <a:off x="1037690" y="1376736"/>
            <a:ext cx="9945384" cy="4708981"/>
          </a:xfrm>
          <a:prstGeom prst="rect">
            <a:avLst/>
          </a:prstGeom>
          <a:noFill/>
        </p:spPr>
        <p:txBody>
          <a:bodyPr wrap="square" rtlCol="0">
            <a:spAutoFit/>
          </a:bodyPr>
          <a:lstStyle/>
          <a:p>
            <a:r>
              <a:rPr lang="en-US" sz="2300" dirty="0"/>
              <a:t>Preprocessing is comprised of the following steps:</a:t>
            </a:r>
          </a:p>
          <a:p>
            <a:pPr marL="285750" indent="-285750">
              <a:buFont typeface="Arial" panose="020B0604020202020204" pitchFamily="34" charset="0"/>
              <a:buChar char="•"/>
            </a:pPr>
            <a:r>
              <a:rPr lang="en-US" sz="2300" dirty="0"/>
              <a:t>Log transform calories</a:t>
            </a:r>
          </a:p>
          <a:p>
            <a:pPr marL="285750" indent="-285750">
              <a:buFont typeface="Arial" panose="020B0604020202020204" pitchFamily="34" charset="0"/>
              <a:buChar char="•"/>
            </a:pPr>
            <a:r>
              <a:rPr lang="en-US" sz="2300" dirty="0"/>
              <a:t>One-hot encoding for gender</a:t>
            </a:r>
          </a:p>
          <a:p>
            <a:pPr marL="285750" indent="-285750">
              <a:buFont typeface="Arial" panose="020B0604020202020204" pitchFamily="34" charset="0"/>
              <a:buChar char="•"/>
            </a:pPr>
            <a:r>
              <a:rPr lang="en-US" sz="2300" dirty="0"/>
              <a:t>Delete id column</a:t>
            </a:r>
          </a:p>
          <a:p>
            <a:pPr marL="285750" indent="-285750">
              <a:buFont typeface="Arial" panose="020B0604020202020204" pitchFamily="34" charset="0"/>
              <a:buChar char="•"/>
            </a:pPr>
            <a:r>
              <a:rPr lang="en-US" sz="2300" dirty="0"/>
              <a:t>Change columns height, weight, duration, heart rate from float to int</a:t>
            </a:r>
          </a:p>
          <a:p>
            <a:endParaRPr lang="en-US" sz="2300" dirty="0"/>
          </a:p>
          <a:p>
            <a:r>
              <a:rPr lang="en-US" sz="2300" dirty="0"/>
              <a:t>This reduces file size by 10.5%!</a:t>
            </a:r>
          </a:p>
          <a:p>
            <a:endParaRPr lang="en-US" sz="2300" dirty="0"/>
          </a:p>
          <a:p>
            <a:r>
              <a:rPr lang="en-US" sz="2300" dirty="0"/>
              <a:t>For feature engineering, we add:</a:t>
            </a:r>
          </a:p>
          <a:p>
            <a:pPr marL="285750" indent="-285750">
              <a:buFont typeface="Arial" panose="020B0604020202020204" pitchFamily="34" charset="0"/>
              <a:buChar char="•"/>
            </a:pPr>
            <a:r>
              <a:rPr lang="en-US" sz="2300" dirty="0"/>
              <a:t>Body mass index (BMI)</a:t>
            </a:r>
          </a:p>
          <a:p>
            <a:pPr marL="285750" indent="-285750">
              <a:buFont typeface="Arial" panose="020B0604020202020204" pitchFamily="34" charset="0"/>
              <a:buChar char="•"/>
            </a:pPr>
            <a:r>
              <a:rPr lang="en-US" sz="2300" dirty="0"/>
              <a:t>Interaction terms for numerical features</a:t>
            </a:r>
          </a:p>
          <a:p>
            <a:pPr marL="285750" indent="-285750">
              <a:buFont typeface="Arial" panose="020B0604020202020204" pitchFamily="34" charset="0"/>
              <a:buChar char="•"/>
            </a:pPr>
            <a:r>
              <a:rPr lang="en-US" sz="2300" dirty="0"/>
              <a:t>Body temperature squared</a:t>
            </a:r>
          </a:p>
          <a:p>
            <a:pPr marL="285750" indent="-285750">
              <a:buFont typeface="Arial" panose="020B0604020202020204" pitchFamily="34" charset="0"/>
              <a:buChar char="•"/>
            </a:pPr>
            <a:endParaRPr lang="en-US" sz="2400" dirty="0"/>
          </a:p>
        </p:txBody>
      </p:sp>
      <p:pic>
        <p:nvPicPr>
          <p:cNvPr id="7" name="Video 6">
            <a:hlinkClick r:id="" action="ppaction://media"/>
            <a:extLst>
              <a:ext uri="{FF2B5EF4-FFF2-40B4-BE49-F238E27FC236}">
                <a16:creationId xmlns:a16="http://schemas.microsoft.com/office/drawing/2014/main" id="{30F0A616-37C8-957D-BD04-4AE99F3E34E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51903600"/>
      </p:ext>
    </p:extLst>
  </p:cSld>
  <p:clrMapOvr>
    <a:masterClrMapping/>
  </p:clrMapOvr>
  <mc:AlternateContent xmlns:mc="http://schemas.openxmlformats.org/markup-compatibility/2006">
    <mc:Choice xmlns:p14="http://schemas.microsoft.com/office/powerpoint/2010/main" Requires="p14">
      <p:transition spd="slow" p14:dur="2000" advTm="32388"/>
    </mc:Choice>
    <mc:Fallback>
      <p:transition spd="slow" advTm="323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7B8245B-90F5-42D5-BB2F-B23140DB200C}"/>
              </a:ext>
            </a:extLst>
          </p:cNvPr>
          <p:cNvSpPr>
            <a:spLocks noGrp="1"/>
          </p:cNvSpPr>
          <p:nvPr>
            <p:ph type="title"/>
          </p:nvPr>
        </p:nvSpPr>
        <p:spPr>
          <a:xfrm>
            <a:off x="1280164" y="10352"/>
            <a:ext cx="7219892" cy="2103120"/>
          </a:xfrm>
        </p:spPr>
        <p:txBody>
          <a:bodyPr/>
          <a:lstStyle/>
          <a:p>
            <a:r>
              <a:rPr lang="en-US" dirty="0"/>
              <a:t>Model performance</a:t>
            </a:r>
          </a:p>
        </p:txBody>
      </p:sp>
      <p:graphicFrame>
        <p:nvGraphicFramePr>
          <p:cNvPr id="6" name="Table Placeholder 2">
            <a:extLst>
              <a:ext uri="{FF2B5EF4-FFF2-40B4-BE49-F238E27FC236}">
                <a16:creationId xmlns:a16="http://schemas.microsoft.com/office/drawing/2014/main" id="{6AF13B15-615A-B282-84CE-BCE3A52AFAF2}"/>
              </a:ext>
            </a:extLst>
          </p:cNvPr>
          <p:cNvGraphicFramePr>
            <a:graphicFrameLocks noGrp="1"/>
          </p:cNvGraphicFramePr>
          <p:nvPr>
            <p:ph idx="21"/>
            <p:extLst>
              <p:ext uri="{D42A27DB-BD31-4B8C-83A1-F6EECF244321}">
                <p14:modId xmlns:p14="http://schemas.microsoft.com/office/powerpoint/2010/main" val="3678359536"/>
              </p:ext>
            </p:extLst>
          </p:nvPr>
        </p:nvGraphicFramePr>
        <p:xfrm>
          <a:off x="1280164" y="1571340"/>
          <a:ext cx="8375113" cy="4114800"/>
        </p:xfrm>
        <a:graphic>
          <a:graphicData uri="http://schemas.openxmlformats.org/drawingml/2006/table">
            <a:tbl>
              <a:tblPr firstRow="1" bandRow="1">
                <a:tableStyleId>{9DCAF9ED-07DC-4A11-8D7F-57B35C25682E}</a:tableStyleId>
              </a:tblPr>
              <a:tblGrid>
                <a:gridCol w="2349910">
                  <a:extLst>
                    <a:ext uri="{9D8B030D-6E8A-4147-A177-3AD203B41FA5}">
                      <a16:colId xmlns:a16="http://schemas.microsoft.com/office/drawing/2014/main" val="127040821"/>
                    </a:ext>
                  </a:extLst>
                </a:gridCol>
                <a:gridCol w="2428568">
                  <a:extLst>
                    <a:ext uri="{9D8B030D-6E8A-4147-A177-3AD203B41FA5}">
                      <a16:colId xmlns:a16="http://schemas.microsoft.com/office/drawing/2014/main" val="149845700"/>
                    </a:ext>
                  </a:extLst>
                </a:gridCol>
                <a:gridCol w="1553496">
                  <a:extLst>
                    <a:ext uri="{9D8B030D-6E8A-4147-A177-3AD203B41FA5}">
                      <a16:colId xmlns:a16="http://schemas.microsoft.com/office/drawing/2014/main" val="3119692462"/>
                    </a:ext>
                  </a:extLst>
                </a:gridCol>
                <a:gridCol w="2043139">
                  <a:extLst>
                    <a:ext uri="{9D8B030D-6E8A-4147-A177-3AD203B41FA5}">
                      <a16:colId xmlns:a16="http://schemas.microsoft.com/office/drawing/2014/main" val="3472639139"/>
                    </a:ext>
                  </a:extLst>
                </a:gridCol>
              </a:tblGrid>
              <a:tr h="411480">
                <a:tc>
                  <a:txBody>
                    <a:bodyPr/>
                    <a:lstStyle/>
                    <a:p>
                      <a:pPr algn="ctr"/>
                      <a:r>
                        <a:rPr lang="en-US" dirty="0"/>
                        <a:t>Model</a:t>
                      </a:r>
                    </a:p>
                  </a:txBody>
                  <a:tcPr anchor="ctr"/>
                </a:tc>
                <a:tc>
                  <a:txBody>
                    <a:bodyPr/>
                    <a:lstStyle/>
                    <a:p>
                      <a:pPr algn="ctr"/>
                      <a:r>
                        <a:rPr lang="en-US" dirty="0"/>
                        <a:t>Feature Engineering</a:t>
                      </a:r>
                    </a:p>
                  </a:txBody>
                  <a:tcPr anchor="ctr"/>
                </a:tc>
                <a:tc>
                  <a:txBody>
                    <a:bodyPr/>
                    <a:lstStyle/>
                    <a:p>
                      <a:pPr algn="ctr"/>
                      <a:r>
                        <a:rPr lang="en-US" dirty="0"/>
                        <a:t>RMSLE</a:t>
                      </a:r>
                    </a:p>
                  </a:txBody>
                  <a:tcPr anchor="ctr"/>
                </a:tc>
                <a:tc>
                  <a:txBody>
                    <a:bodyPr/>
                    <a:lstStyle/>
                    <a:p>
                      <a:pPr algn="ctr"/>
                      <a:r>
                        <a:rPr lang="en-US" dirty="0"/>
                        <a:t>LB (out of 4318)</a:t>
                      </a:r>
                    </a:p>
                  </a:txBody>
                  <a:tcPr anchor="ctr"/>
                </a:tc>
                <a:extLst>
                  <a:ext uri="{0D108BD9-81ED-4DB2-BD59-A6C34878D82A}">
                    <a16:rowId xmlns:a16="http://schemas.microsoft.com/office/drawing/2014/main" val="3298013591"/>
                  </a:ext>
                </a:extLst>
              </a:tr>
              <a:tr h="411480">
                <a:tc>
                  <a:txBody>
                    <a:bodyPr/>
                    <a:lstStyle/>
                    <a:p>
                      <a:pPr algn="ctr"/>
                      <a:r>
                        <a:rPr lang="en-US" dirty="0"/>
                        <a:t>Linear Regression</a:t>
                      </a:r>
                    </a:p>
                  </a:txBody>
                  <a:tcPr anchor="ctr"/>
                </a:tc>
                <a:tc>
                  <a:txBody>
                    <a:bodyPr/>
                    <a:lstStyle/>
                    <a:p>
                      <a:pPr algn="ctr"/>
                      <a:r>
                        <a:rPr lang="en-US" dirty="0"/>
                        <a:t>No</a:t>
                      </a:r>
                    </a:p>
                  </a:txBody>
                  <a:tcPr anchor="ctr"/>
                </a:tc>
                <a:tc>
                  <a:txBody>
                    <a:bodyPr/>
                    <a:lstStyle/>
                    <a:p>
                      <a:pPr algn="ctr"/>
                      <a:r>
                        <a:rPr lang="en-US" dirty="0"/>
                        <a:t>0.17926</a:t>
                      </a:r>
                    </a:p>
                  </a:txBody>
                  <a:tcPr anchor="ctr"/>
                </a:tc>
                <a:tc>
                  <a:txBody>
                    <a:bodyPr/>
                    <a:lstStyle/>
                    <a:p>
                      <a:pPr algn="ctr"/>
                      <a:r>
                        <a:rPr lang="en-US" dirty="0"/>
                        <a:t>4025</a:t>
                      </a:r>
                    </a:p>
                  </a:txBody>
                  <a:tcPr anchor="ctr"/>
                </a:tc>
                <a:extLst>
                  <a:ext uri="{0D108BD9-81ED-4DB2-BD59-A6C34878D82A}">
                    <a16:rowId xmlns:a16="http://schemas.microsoft.com/office/drawing/2014/main" val="3873867931"/>
                  </a:ext>
                </a:extLst>
              </a:tr>
              <a:tr h="411480">
                <a:tc>
                  <a:txBody>
                    <a:bodyPr/>
                    <a:lstStyle/>
                    <a:p>
                      <a:pPr algn="ctr"/>
                      <a:r>
                        <a:rPr lang="en-US" dirty="0"/>
                        <a:t>Linear Regression</a:t>
                      </a:r>
                    </a:p>
                  </a:txBody>
                  <a:tcPr anchor="ctr"/>
                </a:tc>
                <a:tc>
                  <a:txBody>
                    <a:bodyPr/>
                    <a:lstStyle/>
                    <a:p>
                      <a:pPr algn="ctr"/>
                      <a:r>
                        <a:rPr lang="en-US" dirty="0"/>
                        <a:t>Yes</a:t>
                      </a:r>
                    </a:p>
                  </a:txBody>
                  <a:tcPr anchor="ctr"/>
                </a:tc>
                <a:tc>
                  <a:txBody>
                    <a:bodyPr/>
                    <a:lstStyle/>
                    <a:p>
                      <a:pPr algn="ctr"/>
                      <a:r>
                        <a:rPr lang="en-US" dirty="0"/>
                        <a:t>0.09431</a:t>
                      </a:r>
                    </a:p>
                  </a:txBody>
                  <a:tcPr anchor="ctr"/>
                </a:tc>
                <a:tc>
                  <a:txBody>
                    <a:bodyPr/>
                    <a:lstStyle/>
                    <a:p>
                      <a:pPr algn="ctr"/>
                      <a:r>
                        <a:rPr lang="en-US" dirty="0"/>
                        <a:t>3826</a:t>
                      </a:r>
                    </a:p>
                  </a:txBody>
                  <a:tcPr anchor="ctr"/>
                </a:tc>
                <a:extLst>
                  <a:ext uri="{0D108BD9-81ED-4DB2-BD59-A6C34878D82A}">
                    <a16:rowId xmlns:a16="http://schemas.microsoft.com/office/drawing/2014/main" val="4061031278"/>
                  </a:ext>
                </a:extLst>
              </a:tr>
              <a:tr h="411480">
                <a:tc>
                  <a:txBody>
                    <a:bodyPr/>
                    <a:lstStyle/>
                    <a:p>
                      <a:pPr algn="ctr"/>
                      <a:r>
                        <a:rPr lang="en-US" dirty="0"/>
                        <a:t>GAM</a:t>
                      </a:r>
                    </a:p>
                  </a:txBody>
                  <a:tcPr anchor="ctr"/>
                </a:tc>
                <a:tc>
                  <a:txBody>
                    <a:bodyPr/>
                    <a:lstStyle/>
                    <a:p>
                      <a:pPr algn="ctr"/>
                      <a:r>
                        <a:rPr lang="en-US" dirty="0"/>
                        <a:t>No</a:t>
                      </a:r>
                    </a:p>
                  </a:txBody>
                  <a:tcPr anchor="ctr"/>
                </a:tc>
                <a:tc>
                  <a:txBody>
                    <a:bodyPr/>
                    <a:lstStyle/>
                    <a:p>
                      <a:pPr algn="ctr"/>
                      <a:r>
                        <a:rPr lang="en-US" dirty="0"/>
                        <a:t>0.08945</a:t>
                      </a:r>
                    </a:p>
                  </a:txBody>
                  <a:tcPr anchor="ctr"/>
                </a:tc>
                <a:tc>
                  <a:txBody>
                    <a:bodyPr/>
                    <a:lstStyle/>
                    <a:p>
                      <a:pPr algn="ctr"/>
                      <a:r>
                        <a:rPr lang="en-US" dirty="0"/>
                        <a:t>3811</a:t>
                      </a:r>
                    </a:p>
                  </a:txBody>
                  <a:tcPr anchor="ctr"/>
                </a:tc>
                <a:extLst>
                  <a:ext uri="{0D108BD9-81ED-4DB2-BD59-A6C34878D82A}">
                    <a16:rowId xmlns:a16="http://schemas.microsoft.com/office/drawing/2014/main" val="3591840781"/>
                  </a:ext>
                </a:extLst>
              </a:tr>
              <a:tr h="411480">
                <a:tc>
                  <a:txBody>
                    <a:bodyPr/>
                    <a:lstStyle/>
                    <a:p>
                      <a:pPr algn="ctr"/>
                      <a:r>
                        <a:rPr lang="en-US" dirty="0"/>
                        <a:t>GAM</a:t>
                      </a:r>
                    </a:p>
                  </a:txBody>
                  <a:tcPr anchor="ctr"/>
                </a:tc>
                <a:tc>
                  <a:txBody>
                    <a:bodyPr/>
                    <a:lstStyle/>
                    <a:p>
                      <a:pPr algn="ctr"/>
                      <a:r>
                        <a:rPr lang="en-US" dirty="0"/>
                        <a:t>Yes</a:t>
                      </a:r>
                    </a:p>
                  </a:txBody>
                  <a:tcPr anchor="ctr"/>
                </a:tc>
                <a:tc>
                  <a:txBody>
                    <a:bodyPr/>
                    <a:lstStyle/>
                    <a:p>
                      <a:pPr algn="ctr"/>
                      <a:r>
                        <a:rPr lang="en-US" dirty="0"/>
                        <a:t>0.06949</a:t>
                      </a:r>
                    </a:p>
                  </a:txBody>
                  <a:tcPr anchor="ctr"/>
                </a:tc>
                <a:tc>
                  <a:txBody>
                    <a:bodyPr/>
                    <a:lstStyle/>
                    <a:p>
                      <a:pPr algn="ctr"/>
                      <a:r>
                        <a:rPr lang="en-US" dirty="0"/>
                        <a:t>3605</a:t>
                      </a:r>
                    </a:p>
                  </a:txBody>
                  <a:tcPr anchor="ctr"/>
                </a:tc>
                <a:extLst>
                  <a:ext uri="{0D108BD9-81ED-4DB2-BD59-A6C34878D82A}">
                    <a16:rowId xmlns:a16="http://schemas.microsoft.com/office/drawing/2014/main" val="335389741"/>
                  </a:ext>
                </a:extLst>
              </a:tr>
              <a:tr h="411480">
                <a:tc>
                  <a:txBody>
                    <a:bodyPr/>
                    <a:lstStyle/>
                    <a:p>
                      <a:pPr algn="ctr"/>
                      <a:r>
                        <a:rPr lang="en-US" dirty="0" err="1"/>
                        <a:t>XGBoost</a:t>
                      </a:r>
                      <a:endParaRPr lang="en-US" dirty="0"/>
                    </a:p>
                  </a:txBody>
                  <a:tcPr anchor="ctr"/>
                </a:tc>
                <a:tc>
                  <a:txBody>
                    <a:bodyPr/>
                    <a:lstStyle/>
                    <a:p>
                      <a:pPr algn="ctr"/>
                      <a:r>
                        <a:rPr lang="en-US" dirty="0"/>
                        <a:t>Yes</a:t>
                      </a:r>
                    </a:p>
                  </a:txBody>
                  <a:tcPr anchor="ctr"/>
                </a:tc>
                <a:tc>
                  <a:txBody>
                    <a:bodyPr/>
                    <a:lstStyle/>
                    <a:p>
                      <a:pPr algn="ctr"/>
                      <a:r>
                        <a:rPr lang="en-US" dirty="0"/>
                        <a:t>0.05922</a:t>
                      </a:r>
                    </a:p>
                  </a:txBody>
                  <a:tcPr anchor="ctr"/>
                </a:tc>
                <a:tc>
                  <a:txBody>
                    <a:bodyPr/>
                    <a:lstStyle/>
                    <a:p>
                      <a:pPr algn="ctr"/>
                      <a:r>
                        <a:rPr lang="en-US" dirty="0"/>
                        <a:t>1324</a:t>
                      </a:r>
                    </a:p>
                  </a:txBody>
                  <a:tcPr anchor="ctr"/>
                </a:tc>
                <a:extLst>
                  <a:ext uri="{0D108BD9-81ED-4DB2-BD59-A6C34878D82A}">
                    <a16:rowId xmlns:a16="http://schemas.microsoft.com/office/drawing/2014/main" val="1002400687"/>
                  </a:ext>
                </a:extLst>
              </a:tr>
              <a:tr h="411480">
                <a:tc>
                  <a:txBody>
                    <a:bodyPr/>
                    <a:lstStyle/>
                    <a:p>
                      <a:pPr algn="ctr"/>
                      <a:r>
                        <a:rPr lang="en-US" dirty="0" err="1"/>
                        <a:t>LightGBM</a:t>
                      </a:r>
                      <a:endParaRPr lang="en-US" dirty="0"/>
                    </a:p>
                  </a:txBody>
                  <a:tcPr anchor="ctr"/>
                </a:tc>
                <a:tc>
                  <a:txBody>
                    <a:bodyPr/>
                    <a:lstStyle/>
                    <a:p>
                      <a:pPr algn="ctr"/>
                      <a:r>
                        <a:rPr lang="en-US" dirty="0"/>
                        <a:t>Yes</a:t>
                      </a:r>
                    </a:p>
                  </a:txBody>
                  <a:tcPr anchor="ctr"/>
                </a:tc>
                <a:tc>
                  <a:txBody>
                    <a:bodyPr/>
                    <a:lstStyle/>
                    <a:p>
                      <a:pPr algn="ctr"/>
                      <a:r>
                        <a:rPr lang="en-US" dirty="0"/>
                        <a:t>0.05921</a:t>
                      </a:r>
                    </a:p>
                  </a:txBody>
                  <a:tcPr anchor="ctr"/>
                </a:tc>
                <a:tc>
                  <a:txBody>
                    <a:bodyPr/>
                    <a:lstStyle/>
                    <a:p>
                      <a:pPr algn="ctr"/>
                      <a:r>
                        <a:rPr lang="en-US" dirty="0"/>
                        <a:t>1314</a:t>
                      </a:r>
                    </a:p>
                  </a:txBody>
                  <a:tcPr anchor="ctr"/>
                </a:tc>
                <a:extLst>
                  <a:ext uri="{0D108BD9-81ED-4DB2-BD59-A6C34878D82A}">
                    <a16:rowId xmlns:a16="http://schemas.microsoft.com/office/drawing/2014/main" val="1123108211"/>
                  </a:ext>
                </a:extLst>
              </a:tr>
              <a:tr h="411480">
                <a:tc>
                  <a:txBody>
                    <a:bodyPr/>
                    <a:lstStyle/>
                    <a:p>
                      <a:pPr algn="ctr"/>
                      <a:r>
                        <a:rPr lang="en-US" dirty="0" err="1"/>
                        <a:t>CatBoost</a:t>
                      </a:r>
                      <a:endParaRPr lang="en-US" dirty="0"/>
                    </a:p>
                  </a:txBody>
                  <a:tcPr anchor="ctr"/>
                </a:tc>
                <a:tc>
                  <a:txBody>
                    <a:bodyPr/>
                    <a:lstStyle/>
                    <a:p>
                      <a:pPr algn="ctr"/>
                      <a:r>
                        <a:rPr lang="en-US" dirty="0"/>
                        <a:t>Yes</a:t>
                      </a:r>
                    </a:p>
                  </a:txBody>
                  <a:tcPr anchor="ctr"/>
                </a:tc>
                <a:tc>
                  <a:txBody>
                    <a:bodyPr/>
                    <a:lstStyle/>
                    <a:p>
                      <a:pPr algn="ctr"/>
                      <a:r>
                        <a:rPr lang="en-US" dirty="0"/>
                        <a:t>0.05903</a:t>
                      </a:r>
                    </a:p>
                  </a:txBody>
                  <a:tcPr anchor="ctr"/>
                </a:tc>
                <a:tc>
                  <a:txBody>
                    <a:bodyPr/>
                    <a:lstStyle/>
                    <a:p>
                      <a:pPr algn="ctr"/>
                      <a:r>
                        <a:rPr lang="en-US" dirty="0"/>
                        <a:t>1050</a:t>
                      </a:r>
                    </a:p>
                  </a:txBody>
                  <a:tcPr anchor="ctr"/>
                </a:tc>
                <a:extLst>
                  <a:ext uri="{0D108BD9-81ED-4DB2-BD59-A6C34878D82A}">
                    <a16:rowId xmlns:a16="http://schemas.microsoft.com/office/drawing/2014/main" val="293240078"/>
                  </a:ext>
                </a:extLst>
              </a:tr>
              <a:tr h="411480">
                <a:tc>
                  <a:txBody>
                    <a:bodyPr/>
                    <a:lstStyle/>
                    <a:p>
                      <a:pPr algn="ctr"/>
                      <a:r>
                        <a:rPr lang="en-US" dirty="0"/>
                        <a:t>Ensemble</a:t>
                      </a:r>
                    </a:p>
                  </a:txBody>
                  <a:tcPr anchor="ctr"/>
                </a:tc>
                <a:tc>
                  <a:txBody>
                    <a:bodyPr/>
                    <a:lstStyle/>
                    <a:p>
                      <a:pPr algn="ctr"/>
                      <a:r>
                        <a:rPr lang="en-US" dirty="0"/>
                        <a:t>N/A</a:t>
                      </a:r>
                    </a:p>
                  </a:txBody>
                  <a:tcPr anchor="ctr"/>
                </a:tc>
                <a:tc>
                  <a:txBody>
                    <a:bodyPr/>
                    <a:lstStyle/>
                    <a:p>
                      <a:pPr algn="ctr"/>
                      <a:r>
                        <a:rPr lang="en-US" dirty="0"/>
                        <a:t>0.05879</a:t>
                      </a:r>
                    </a:p>
                  </a:txBody>
                  <a:tcPr anchor="ctr"/>
                </a:tc>
                <a:tc>
                  <a:txBody>
                    <a:bodyPr/>
                    <a:lstStyle/>
                    <a:p>
                      <a:pPr algn="ctr"/>
                      <a:r>
                        <a:rPr lang="en-US" dirty="0"/>
                        <a:t>678</a:t>
                      </a:r>
                    </a:p>
                  </a:txBody>
                  <a:tcPr anchor="ctr"/>
                </a:tc>
                <a:extLst>
                  <a:ext uri="{0D108BD9-81ED-4DB2-BD59-A6C34878D82A}">
                    <a16:rowId xmlns:a16="http://schemas.microsoft.com/office/drawing/2014/main" val="2931005574"/>
                  </a:ext>
                </a:extLst>
              </a:tr>
              <a:tr h="411480">
                <a:tc>
                  <a:txBody>
                    <a:bodyPr/>
                    <a:lstStyle/>
                    <a:p>
                      <a:pPr algn="ctr"/>
                      <a:r>
                        <a:rPr lang="en-US" dirty="0" err="1"/>
                        <a:t>AutoGluon</a:t>
                      </a:r>
                      <a:endParaRPr lang="en-US" dirty="0"/>
                    </a:p>
                  </a:txBody>
                  <a:tcPr anchor="ctr"/>
                </a:tc>
                <a:tc>
                  <a:txBody>
                    <a:bodyPr/>
                    <a:lstStyle/>
                    <a:p>
                      <a:pPr algn="ctr"/>
                      <a:r>
                        <a:rPr lang="en-US" dirty="0"/>
                        <a:t>No</a:t>
                      </a:r>
                    </a:p>
                  </a:txBody>
                  <a:tcPr anchor="ctr"/>
                </a:tc>
                <a:tc>
                  <a:txBody>
                    <a:bodyPr/>
                    <a:lstStyle/>
                    <a:p>
                      <a:pPr algn="ctr"/>
                      <a:r>
                        <a:rPr lang="en-US" dirty="0"/>
                        <a:t>0.05846</a:t>
                      </a:r>
                    </a:p>
                  </a:txBody>
                  <a:tcPr anchor="ctr"/>
                </a:tc>
                <a:tc>
                  <a:txBody>
                    <a:bodyPr/>
                    <a:lstStyle/>
                    <a:p>
                      <a:pPr algn="ctr"/>
                      <a:r>
                        <a:rPr lang="en-US" dirty="0"/>
                        <a:t>4</a:t>
                      </a:r>
                    </a:p>
                  </a:txBody>
                  <a:tcPr anchor="ctr"/>
                </a:tc>
                <a:extLst>
                  <a:ext uri="{0D108BD9-81ED-4DB2-BD59-A6C34878D82A}">
                    <a16:rowId xmlns:a16="http://schemas.microsoft.com/office/drawing/2014/main" val="1422063617"/>
                  </a:ext>
                </a:extLst>
              </a:tr>
            </a:tbl>
          </a:graphicData>
        </a:graphic>
      </p:graphicFrame>
    </p:spTree>
    <p:extLst>
      <p:ext uri="{BB962C8B-B14F-4D97-AF65-F5344CB8AC3E}">
        <p14:creationId xmlns:p14="http://schemas.microsoft.com/office/powerpoint/2010/main" val="2520582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E13FAC-3408-5D27-4034-F5F8EAE721FE}"/>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72D3B886-82CC-B1D8-4D0C-84727C8DF07E}"/>
              </a:ext>
            </a:extLst>
          </p:cNvPr>
          <p:cNvSpPr>
            <a:spLocks noGrp="1"/>
          </p:cNvSpPr>
          <p:nvPr>
            <p:ph type="title"/>
          </p:nvPr>
        </p:nvSpPr>
        <p:spPr>
          <a:xfrm>
            <a:off x="1280164" y="10352"/>
            <a:ext cx="7219892" cy="2103120"/>
          </a:xfrm>
        </p:spPr>
        <p:txBody>
          <a:bodyPr/>
          <a:lstStyle/>
          <a:p>
            <a:r>
              <a:rPr lang="en-US" dirty="0"/>
              <a:t>Model performance</a:t>
            </a:r>
          </a:p>
        </p:txBody>
      </p:sp>
      <p:sp>
        <p:nvSpPr>
          <p:cNvPr id="7" name="AutoShape 3">
            <a:extLst>
              <a:ext uri="{FF2B5EF4-FFF2-40B4-BE49-F238E27FC236}">
                <a16:creationId xmlns:a16="http://schemas.microsoft.com/office/drawing/2014/main" id="{779318F8-7713-BAFF-C3CD-49AF534E26AF}"/>
              </a:ext>
            </a:extLst>
          </p:cNvPr>
          <p:cNvSpPr>
            <a:spLocks noChangeAspect="1" noChangeArrowheads="1" noTextEdit="1"/>
          </p:cNvSpPr>
          <p:nvPr/>
        </p:nvSpPr>
        <p:spPr bwMode="auto">
          <a:xfrm>
            <a:off x="1279525" y="1517650"/>
            <a:ext cx="8397875" cy="419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5">
            <a:extLst>
              <a:ext uri="{FF2B5EF4-FFF2-40B4-BE49-F238E27FC236}">
                <a16:creationId xmlns:a16="http://schemas.microsoft.com/office/drawing/2014/main" id="{5F659B5C-E07C-38C8-5FEC-EE45AB493D18}"/>
              </a:ext>
            </a:extLst>
          </p:cNvPr>
          <p:cNvSpPr>
            <a:spLocks noChangeArrowheads="1"/>
          </p:cNvSpPr>
          <p:nvPr/>
        </p:nvSpPr>
        <p:spPr bwMode="auto">
          <a:xfrm>
            <a:off x="1287463" y="1525588"/>
            <a:ext cx="2351088" cy="411163"/>
          </a:xfrm>
          <a:prstGeom prst="rect">
            <a:avLst/>
          </a:prstGeom>
          <a:solidFill>
            <a:srgbClr val="243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345D98AD-DD44-8BCA-5374-25B26FC37CF4}"/>
              </a:ext>
            </a:extLst>
          </p:cNvPr>
          <p:cNvSpPr>
            <a:spLocks noChangeArrowheads="1"/>
          </p:cNvSpPr>
          <p:nvPr/>
        </p:nvSpPr>
        <p:spPr bwMode="auto">
          <a:xfrm>
            <a:off x="3638550" y="1525588"/>
            <a:ext cx="2428875" cy="411163"/>
          </a:xfrm>
          <a:prstGeom prst="rect">
            <a:avLst/>
          </a:prstGeom>
          <a:solidFill>
            <a:srgbClr val="243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B1DF3539-C450-1F13-64A5-AC2694448050}"/>
              </a:ext>
            </a:extLst>
          </p:cNvPr>
          <p:cNvSpPr>
            <a:spLocks noChangeArrowheads="1"/>
          </p:cNvSpPr>
          <p:nvPr/>
        </p:nvSpPr>
        <p:spPr bwMode="auto">
          <a:xfrm>
            <a:off x="6067425" y="1525588"/>
            <a:ext cx="1554163" cy="412750"/>
          </a:xfrm>
          <a:prstGeom prst="rect">
            <a:avLst/>
          </a:prstGeom>
          <a:solidFill>
            <a:srgbClr val="243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0BCB392C-F54A-8F49-D25A-4FEFF7ED4E40}"/>
              </a:ext>
            </a:extLst>
          </p:cNvPr>
          <p:cNvSpPr>
            <a:spLocks noChangeArrowheads="1"/>
          </p:cNvSpPr>
          <p:nvPr/>
        </p:nvSpPr>
        <p:spPr bwMode="auto">
          <a:xfrm>
            <a:off x="7621588" y="1525588"/>
            <a:ext cx="2043113" cy="412750"/>
          </a:xfrm>
          <a:prstGeom prst="rect">
            <a:avLst/>
          </a:prstGeom>
          <a:solidFill>
            <a:srgbClr val="243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C4A7D1E2-8E4A-D804-9887-8F8DFF70DFF2}"/>
              </a:ext>
            </a:extLst>
          </p:cNvPr>
          <p:cNvSpPr>
            <a:spLocks noChangeArrowheads="1"/>
          </p:cNvSpPr>
          <p:nvPr/>
        </p:nvSpPr>
        <p:spPr bwMode="auto">
          <a:xfrm>
            <a:off x="1287463" y="1936750"/>
            <a:ext cx="2351088" cy="412750"/>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0">
            <a:extLst>
              <a:ext uri="{FF2B5EF4-FFF2-40B4-BE49-F238E27FC236}">
                <a16:creationId xmlns:a16="http://schemas.microsoft.com/office/drawing/2014/main" id="{9A2530AA-1920-D727-09AC-56B07CFB94C1}"/>
              </a:ext>
            </a:extLst>
          </p:cNvPr>
          <p:cNvSpPr>
            <a:spLocks noChangeArrowheads="1"/>
          </p:cNvSpPr>
          <p:nvPr/>
        </p:nvSpPr>
        <p:spPr bwMode="auto">
          <a:xfrm>
            <a:off x="3638550" y="1936750"/>
            <a:ext cx="2428875" cy="412750"/>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Rectangle 11">
            <a:extLst>
              <a:ext uri="{FF2B5EF4-FFF2-40B4-BE49-F238E27FC236}">
                <a16:creationId xmlns:a16="http://schemas.microsoft.com/office/drawing/2014/main" id="{B205738C-DB50-DE84-F492-F0746F2667AF}"/>
              </a:ext>
            </a:extLst>
          </p:cNvPr>
          <p:cNvSpPr>
            <a:spLocks noChangeArrowheads="1"/>
          </p:cNvSpPr>
          <p:nvPr/>
        </p:nvSpPr>
        <p:spPr bwMode="auto">
          <a:xfrm>
            <a:off x="6067425" y="1938338"/>
            <a:ext cx="1554163"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Rectangle 12">
            <a:extLst>
              <a:ext uri="{FF2B5EF4-FFF2-40B4-BE49-F238E27FC236}">
                <a16:creationId xmlns:a16="http://schemas.microsoft.com/office/drawing/2014/main" id="{BA819F5A-F55B-736F-B3AF-D17748F6681C}"/>
              </a:ext>
            </a:extLst>
          </p:cNvPr>
          <p:cNvSpPr>
            <a:spLocks noChangeArrowheads="1"/>
          </p:cNvSpPr>
          <p:nvPr/>
        </p:nvSpPr>
        <p:spPr bwMode="auto">
          <a:xfrm>
            <a:off x="7621588" y="1938338"/>
            <a:ext cx="2043113"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3">
            <a:extLst>
              <a:ext uri="{FF2B5EF4-FFF2-40B4-BE49-F238E27FC236}">
                <a16:creationId xmlns:a16="http://schemas.microsoft.com/office/drawing/2014/main" id="{51E64A05-1606-5F73-0817-44198548B2A9}"/>
              </a:ext>
            </a:extLst>
          </p:cNvPr>
          <p:cNvSpPr>
            <a:spLocks noChangeArrowheads="1"/>
          </p:cNvSpPr>
          <p:nvPr/>
        </p:nvSpPr>
        <p:spPr bwMode="auto">
          <a:xfrm>
            <a:off x="1287463" y="2349500"/>
            <a:ext cx="2351088"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4">
            <a:extLst>
              <a:ext uri="{FF2B5EF4-FFF2-40B4-BE49-F238E27FC236}">
                <a16:creationId xmlns:a16="http://schemas.microsoft.com/office/drawing/2014/main" id="{62847F6A-FEF0-3956-ECB0-012AC2C771EF}"/>
              </a:ext>
            </a:extLst>
          </p:cNvPr>
          <p:cNvSpPr>
            <a:spLocks noChangeArrowheads="1"/>
          </p:cNvSpPr>
          <p:nvPr/>
        </p:nvSpPr>
        <p:spPr bwMode="auto">
          <a:xfrm>
            <a:off x="3638550" y="2349500"/>
            <a:ext cx="2428875"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Rectangle 15">
            <a:extLst>
              <a:ext uri="{FF2B5EF4-FFF2-40B4-BE49-F238E27FC236}">
                <a16:creationId xmlns:a16="http://schemas.microsoft.com/office/drawing/2014/main" id="{ACD431A5-8BA5-FCDC-C8BC-C93CDF2F1BD5}"/>
              </a:ext>
            </a:extLst>
          </p:cNvPr>
          <p:cNvSpPr>
            <a:spLocks noChangeArrowheads="1"/>
          </p:cNvSpPr>
          <p:nvPr/>
        </p:nvSpPr>
        <p:spPr bwMode="auto">
          <a:xfrm>
            <a:off x="6067425" y="2349500"/>
            <a:ext cx="1554163"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Rectangle 16">
            <a:extLst>
              <a:ext uri="{FF2B5EF4-FFF2-40B4-BE49-F238E27FC236}">
                <a16:creationId xmlns:a16="http://schemas.microsoft.com/office/drawing/2014/main" id="{B062CC10-CA64-C1D2-D853-02070916EAD4}"/>
              </a:ext>
            </a:extLst>
          </p:cNvPr>
          <p:cNvSpPr>
            <a:spLocks noChangeArrowheads="1"/>
          </p:cNvSpPr>
          <p:nvPr/>
        </p:nvSpPr>
        <p:spPr bwMode="auto">
          <a:xfrm>
            <a:off x="7621588" y="2349500"/>
            <a:ext cx="2043113"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17">
            <a:extLst>
              <a:ext uri="{FF2B5EF4-FFF2-40B4-BE49-F238E27FC236}">
                <a16:creationId xmlns:a16="http://schemas.microsoft.com/office/drawing/2014/main" id="{9E6DEC02-B3C5-9C82-FA75-1F83F12F7AB8}"/>
              </a:ext>
            </a:extLst>
          </p:cNvPr>
          <p:cNvSpPr>
            <a:spLocks noChangeArrowheads="1"/>
          </p:cNvSpPr>
          <p:nvPr/>
        </p:nvSpPr>
        <p:spPr bwMode="auto">
          <a:xfrm>
            <a:off x="1287463" y="2760663"/>
            <a:ext cx="2351088"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Rectangle 18">
            <a:extLst>
              <a:ext uri="{FF2B5EF4-FFF2-40B4-BE49-F238E27FC236}">
                <a16:creationId xmlns:a16="http://schemas.microsoft.com/office/drawing/2014/main" id="{4284007F-3D85-C3C3-98A6-BDADE7A6B786}"/>
              </a:ext>
            </a:extLst>
          </p:cNvPr>
          <p:cNvSpPr>
            <a:spLocks noChangeArrowheads="1"/>
          </p:cNvSpPr>
          <p:nvPr/>
        </p:nvSpPr>
        <p:spPr bwMode="auto">
          <a:xfrm>
            <a:off x="3638550" y="2760663"/>
            <a:ext cx="2428875"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19">
            <a:extLst>
              <a:ext uri="{FF2B5EF4-FFF2-40B4-BE49-F238E27FC236}">
                <a16:creationId xmlns:a16="http://schemas.microsoft.com/office/drawing/2014/main" id="{C28CBFCE-0453-48AA-BD23-B3D6C7F817CA}"/>
              </a:ext>
            </a:extLst>
          </p:cNvPr>
          <p:cNvSpPr>
            <a:spLocks noChangeArrowheads="1"/>
          </p:cNvSpPr>
          <p:nvPr/>
        </p:nvSpPr>
        <p:spPr bwMode="auto">
          <a:xfrm>
            <a:off x="6067425" y="2760663"/>
            <a:ext cx="1554163"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20">
            <a:extLst>
              <a:ext uri="{FF2B5EF4-FFF2-40B4-BE49-F238E27FC236}">
                <a16:creationId xmlns:a16="http://schemas.microsoft.com/office/drawing/2014/main" id="{FE89187D-8E7A-7C61-D91A-56A50BA4A3CE}"/>
              </a:ext>
            </a:extLst>
          </p:cNvPr>
          <p:cNvSpPr>
            <a:spLocks noChangeArrowheads="1"/>
          </p:cNvSpPr>
          <p:nvPr/>
        </p:nvSpPr>
        <p:spPr bwMode="auto">
          <a:xfrm>
            <a:off x="7621588" y="2760663"/>
            <a:ext cx="2043113"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21">
            <a:extLst>
              <a:ext uri="{FF2B5EF4-FFF2-40B4-BE49-F238E27FC236}">
                <a16:creationId xmlns:a16="http://schemas.microsoft.com/office/drawing/2014/main" id="{6130E0C7-5C01-C965-61FA-BCD98AF9538B}"/>
              </a:ext>
            </a:extLst>
          </p:cNvPr>
          <p:cNvSpPr>
            <a:spLocks noChangeArrowheads="1"/>
          </p:cNvSpPr>
          <p:nvPr/>
        </p:nvSpPr>
        <p:spPr bwMode="auto">
          <a:xfrm>
            <a:off x="1287463" y="3171825"/>
            <a:ext cx="2351088" cy="412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2">
            <a:extLst>
              <a:ext uri="{FF2B5EF4-FFF2-40B4-BE49-F238E27FC236}">
                <a16:creationId xmlns:a16="http://schemas.microsoft.com/office/drawing/2014/main" id="{46272F84-BD07-57A8-AF84-5240FF0A5669}"/>
              </a:ext>
            </a:extLst>
          </p:cNvPr>
          <p:cNvSpPr>
            <a:spLocks noChangeArrowheads="1"/>
          </p:cNvSpPr>
          <p:nvPr/>
        </p:nvSpPr>
        <p:spPr bwMode="auto">
          <a:xfrm>
            <a:off x="3638550" y="3171825"/>
            <a:ext cx="2428875" cy="412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3">
            <a:extLst>
              <a:ext uri="{FF2B5EF4-FFF2-40B4-BE49-F238E27FC236}">
                <a16:creationId xmlns:a16="http://schemas.microsoft.com/office/drawing/2014/main" id="{67CEA7C0-08E4-20D6-0113-61498001DA1A}"/>
              </a:ext>
            </a:extLst>
          </p:cNvPr>
          <p:cNvSpPr>
            <a:spLocks noChangeArrowheads="1"/>
          </p:cNvSpPr>
          <p:nvPr/>
        </p:nvSpPr>
        <p:spPr bwMode="auto">
          <a:xfrm>
            <a:off x="6067425" y="3171825"/>
            <a:ext cx="1554163" cy="412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24">
            <a:extLst>
              <a:ext uri="{FF2B5EF4-FFF2-40B4-BE49-F238E27FC236}">
                <a16:creationId xmlns:a16="http://schemas.microsoft.com/office/drawing/2014/main" id="{46D45F46-4A05-2A6C-5918-F75553587660}"/>
              </a:ext>
            </a:extLst>
          </p:cNvPr>
          <p:cNvSpPr>
            <a:spLocks noChangeArrowheads="1"/>
          </p:cNvSpPr>
          <p:nvPr/>
        </p:nvSpPr>
        <p:spPr bwMode="auto">
          <a:xfrm>
            <a:off x="7621588" y="3171825"/>
            <a:ext cx="2043113" cy="4127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25">
            <a:extLst>
              <a:ext uri="{FF2B5EF4-FFF2-40B4-BE49-F238E27FC236}">
                <a16:creationId xmlns:a16="http://schemas.microsoft.com/office/drawing/2014/main" id="{AB5ACD68-F106-C0E5-0BD5-57B4C6E45B9A}"/>
              </a:ext>
            </a:extLst>
          </p:cNvPr>
          <p:cNvSpPr>
            <a:spLocks noChangeArrowheads="1"/>
          </p:cNvSpPr>
          <p:nvPr/>
        </p:nvSpPr>
        <p:spPr bwMode="auto">
          <a:xfrm>
            <a:off x="1287463" y="3584575"/>
            <a:ext cx="2351088"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26">
            <a:extLst>
              <a:ext uri="{FF2B5EF4-FFF2-40B4-BE49-F238E27FC236}">
                <a16:creationId xmlns:a16="http://schemas.microsoft.com/office/drawing/2014/main" id="{E803F4C0-10F2-2A06-1B02-7B3FB8AF3810}"/>
              </a:ext>
            </a:extLst>
          </p:cNvPr>
          <p:cNvSpPr>
            <a:spLocks noChangeArrowheads="1"/>
          </p:cNvSpPr>
          <p:nvPr/>
        </p:nvSpPr>
        <p:spPr bwMode="auto">
          <a:xfrm>
            <a:off x="3638550" y="3584575"/>
            <a:ext cx="2428875"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Rectangle 27">
            <a:extLst>
              <a:ext uri="{FF2B5EF4-FFF2-40B4-BE49-F238E27FC236}">
                <a16:creationId xmlns:a16="http://schemas.microsoft.com/office/drawing/2014/main" id="{A946B1B4-A1B1-26E2-0465-CB6188C34F8E}"/>
              </a:ext>
            </a:extLst>
          </p:cNvPr>
          <p:cNvSpPr>
            <a:spLocks noChangeArrowheads="1"/>
          </p:cNvSpPr>
          <p:nvPr/>
        </p:nvSpPr>
        <p:spPr bwMode="auto">
          <a:xfrm>
            <a:off x="6067425" y="3584575"/>
            <a:ext cx="1554163"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28">
            <a:extLst>
              <a:ext uri="{FF2B5EF4-FFF2-40B4-BE49-F238E27FC236}">
                <a16:creationId xmlns:a16="http://schemas.microsoft.com/office/drawing/2014/main" id="{2674E4AD-6289-6BD7-1079-160EA3F615B3}"/>
              </a:ext>
            </a:extLst>
          </p:cNvPr>
          <p:cNvSpPr>
            <a:spLocks noChangeArrowheads="1"/>
          </p:cNvSpPr>
          <p:nvPr/>
        </p:nvSpPr>
        <p:spPr bwMode="auto">
          <a:xfrm>
            <a:off x="7621588" y="3584575"/>
            <a:ext cx="2043113"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Rectangle 29">
            <a:extLst>
              <a:ext uri="{FF2B5EF4-FFF2-40B4-BE49-F238E27FC236}">
                <a16:creationId xmlns:a16="http://schemas.microsoft.com/office/drawing/2014/main" id="{438EE09D-90F7-495F-DBB7-D1F17D8B095C}"/>
              </a:ext>
            </a:extLst>
          </p:cNvPr>
          <p:cNvSpPr>
            <a:spLocks noChangeArrowheads="1"/>
          </p:cNvSpPr>
          <p:nvPr/>
        </p:nvSpPr>
        <p:spPr bwMode="auto">
          <a:xfrm>
            <a:off x="1287463" y="3995738"/>
            <a:ext cx="2351088"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30">
            <a:extLst>
              <a:ext uri="{FF2B5EF4-FFF2-40B4-BE49-F238E27FC236}">
                <a16:creationId xmlns:a16="http://schemas.microsoft.com/office/drawing/2014/main" id="{5CF0EA83-4476-F60F-9A97-F6F524B52BE0}"/>
              </a:ext>
            </a:extLst>
          </p:cNvPr>
          <p:cNvSpPr>
            <a:spLocks noChangeArrowheads="1"/>
          </p:cNvSpPr>
          <p:nvPr/>
        </p:nvSpPr>
        <p:spPr bwMode="auto">
          <a:xfrm>
            <a:off x="3638550" y="3995738"/>
            <a:ext cx="2428875"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1">
            <a:extLst>
              <a:ext uri="{FF2B5EF4-FFF2-40B4-BE49-F238E27FC236}">
                <a16:creationId xmlns:a16="http://schemas.microsoft.com/office/drawing/2014/main" id="{A4506B63-60C7-C0FF-6518-BA64C14EE25C}"/>
              </a:ext>
            </a:extLst>
          </p:cNvPr>
          <p:cNvSpPr>
            <a:spLocks noChangeArrowheads="1"/>
          </p:cNvSpPr>
          <p:nvPr/>
        </p:nvSpPr>
        <p:spPr bwMode="auto">
          <a:xfrm>
            <a:off x="6067425" y="3995738"/>
            <a:ext cx="1554163"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2">
            <a:extLst>
              <a:ext uri="{FF2B5EF4-FFF2-40B4-BE49-F238E27FC236}">
                <a16:creationId xmlns:a16="http://schemas.microsoft.com/office/drawing/2014/main" id="{78A436D0-C45F-F6C3-6F5F-26B8F1C61612}"/>
              </a:ext>
            </a:extLst>
          </p:cNvPr>
          <p:cNvSpPr>
            <a:spLocks noChangeArrowheads="1"/>
          </p:cNvSpPr>
          <p:nvPr/>
        </p:nvSpPr>
        <p:spPr bwMode="auto">
          <a:xfrm>
            <a:off x="7621588" y="3995738"/>
            <a:ext cx="2043113"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3">
            <a:extLst>
              <a:ext uri="{FF2B5EF4-FFF2-40B4-BE49-F238E27FC236}">
                <a16:creationId xmlns:a16="http://schemas.microsoft.com/office/drawing/2014/main" id="{ACD76B82-06B7-5089-4BFF-8636D59440FA}"/>
              </a:ext>
            </a:extLst>
          </p:cNvPr>
          <p:cNvSpPr>
            <a:spLocks noChangeArrowheads="1"/>
          </p:cNvSpPr>
          <p:nvPr/>
        </p:nvSpPr>
        <p:spPr bwMode="auto">
          <a:xfrm>
            <a:off x="1287463" y="4406900"/>
            <a:ext cx="2351088" cy="412750"/>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4">
            <a:extLst>
              <a:ext uri="{FF2B5EF4-FFF2-40B4-BE49-F238E27FC236}">
                <a16:creationId xmlns:a16="http://schemas.microsoft.com/office/drawing/2014/main" id="{A838E6B0-9D66-146D-96F5-79A9885EB550}"/>
              </a:ext>
            </a:extLst>
          </p:cNvPr>
          <p:cNvSpPr>
            <a:spLocks noChangeArrowheads="1"/>
          </p:cNvSpPr>
          <p:nvPr/>
        </p:nvSpPr>
        <p:spPr bwMode="auto">
          <a:xfrm>
            <a:off x="3638550" y="4406900"/>
            <a:ext cx="2428875" cy="412750"/>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5">
            <a:extLst>
              <a:ext uri="{FF2B5EF4-FFF2-40B4-BE49-F238E27FC236}">
                <a16:creationId xmlns:a16="http://schemas.microsoft.com/office/drawing/2014/main" id="{380459D0-07EA-152C-ACFF-FFEFDE53A85A}"/>
              </a:ext>
            </a:extLst>
          </p:cNvPr>
          <p:cNvSpPr>
            <a:spLocks noChangeArrowheads="1"/>
          </p:cNvSpPr>
          <p:nvPr/>
        </p:nvSpPr>
        <p:spPr bwMode="auto">
          <a:xfrm>
            <a:off x="6067425" y="4406900"/>
            <a:ext cx="1554163" cy="412750"/>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36">
            <a:extLst>
              <a:ext uri="{FF2B5EF4-FFF2-40B4-BE49-F238E27FC236}">
                <a16:creationId xmlns:a16="http://schemas.microsoft.com/office/drawing/2014/main" id="{1F5161ED-72F8-397D-CECA-74C6AE292689}"/>
              </a:ext>
            </a:extLst>
          </p:cNvPr>
          <p:cNvSpPr>
            <a:spLocks noChangeArrowheads="1"/>
          </p:cNvSpPr>
          <p:nvPr/>
        </p:nvSpPr>
        <p:spPr bwMode="auto">
          <a:xfrm>
            <a:off x="7621588" y="4406900"/>
            <a:ext cx="2043113" cy="412750"/>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Rectangle 37">
            <a:extLst>
              <a:ext uri="{FF2B5EF4-FFF2-40B4-BE49-F238E27FC236}">
                <a16:creationId xmlns:a16="http://schemas.microsoft.com/office/drawing/2014/main" id="{089B9FB0-0C88-DB15-4965-AC2BF9953673}"/>
              </a:ext>
            </a:extLst>
          </p:cNvPr>
          <p:cNvSpPr>
            <a:spLocks noChangeArrowheads="1"/>
          </p:cNvSpPr>
          <p:nvPr/>
        </p:nvSpPr>
        <p:spPr bwMode="auto">
          <a:xfrm>
            <a:off x="1287463" y="4819650"/>
            <a:ext cx="2351088"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38">
            <a:extLst>
              <a:ext uri="{FF2B5EF4-FFF2-40B4-BE49-F238E27FC236}">
                <a16:creationId xmlns:a16="http://schemas.microsoft.com/office/drawing/2014/main" id="{76724853-2218-C04D-CF4F-5C98ADD4F6F7}"/>
              </a:ext>
            </a:extLst>
          </p:cNvPr>
          <p:cNvSpPr>
            <a:spLocks noChangeArrowheads="1"/>
          </p:cNvSpPr>
          <p:nvPr/>
        </p:nvSpPr>
        <p:spPr bwMode="auto">
          <a:xfrm>
            <a:off x="3638550" y="4819650"/>
            <a:ext cx="2428875"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Rectangle 39">
            <a:extLst>
              <a:ext uri="{FF2B5EF4-FFF2-40B4-BE49-F238E27FC236}">
                <a16:creationId xmlns:a16="http://schemas.microsoft.com/office/drawing/2014/main" id="{B3D88CA9-EDE0-BF25-1C10-DDDD8F32C43E}"/>
              </a:ext>
            </a:extLst>
          </p:cNvPr>
          <p:cNvSpPr>
            <a:spLocks noChangeArrowheads="1"/>
          </p:cNvSpPr>
          <p:nvPr/>
        </p:nvSpPr>
        <p:spPr bwMode="auto">
          <a:xfrm>
            <a:off x="6067425" y="4819650"/>
            <a:ext cx="1554163"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Rectangle 40">
            <a:extLst>
              <a:ext uri="{FF2B5EF4-FFF2-40B4-BE49-F238E27FC236}">
                <a16:creationId xmlns:a16="http://schemas.microsoft.com/office/drawing/2014/main" id="{742683B2-00E1-EA71-5759-372608D4FE89}"/>
              </a:ext>
            </a:extLst>
          </p:cNvPr>
          <p:cNvSpPr>
            <a:spLocks noChangeArrowheads="1"/>
          </p:cNvSpPr>
          <p:nvPr/>
        </p:nvSpPr>
        <p:spPr bwMode="auto">
          <a:xfrm>
            <a:off x="7621588" y="4819650"/>
            <a:ext cx="2043113" cy="411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41">
            <a:extLst>
              <a:ext uri="{FF2B5EF4-FFF2-40B4-BE49-F238E27FC236}">
                <a16:creationId xmlns:a16="http://schemas.microsoft.com/office/drawing/2014/main" id="{EC516AD1-D08D-B102-C38D-59AB0C3772F0}"/>
              </a:ext>
            </a:extLst>
          </p:cNvPr>
          <p:cNvSpPr>
            <a:spLocks noChangeArrowheads="1"/>
          </p:cNvSpPr>
          <p:nvPr/>
        </p:nvSpPr>
        <p:spPr bwMode="auto">
          <a:xfrm>
            <a:off x="1287463" y="5230813"/>
            <a:ext cx="2351088"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Rectangle 42">
            <a:extLst>
              <a:ext uri="{FF2B5EF4-FFF2-40B4-BE49-F238E27FC236}">
                <a16:creationId xmlns:a16="http://schemas.microsoft.com/office/drawing/2014/main" id="{20DF9906-1283-A999-BB09-91CF559F7935}"/>
              </a:ext>
            </a:extLst>
          </p:cNvPr>
          <p:cNvSpPr>
            <a:spLocks noChangeArrowheads="1"/>
          </p:cNvSpPr>
          <p:nvPr/>
        </p:nvSpPr>
        <p:spPr bwMode="auto">
          <a:xfrm>
            <a:off x="3638550" y="5230813"/>
            <a:ext cx="2428875"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43">
            <a:extLst>
              <a:ext uri="{FF2B5EF4-FFF2-40B4-BE49-F238E27FC236}">
                <a16:creationId xmlns:a16="http://schemas.microsoft.com/office/drawing/2014/main" id="{36463A0D-DA51-0069-CB7C-B34504569E88}"/>
              </a:ext>
            </a:extLst>
          </p:cNvPr>
          <p:cNvSpPr>
            <a:spLocks noChangeArrowheads="1"/>
          </p:cNvSpPr>
          <p:nvPr/>
        </p:nvSpPr>
        <p:spPr bwMode="auto">
          <a:xfrm>
            <a:off x="6067425" y="5230813"/>
            <a:ext cx="1554163"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44">
            <a:extLst>
              <a:ext uri="{FF2B5EF4-FFF2-40B4-BE49-F238E27FC236}">
                <a16:creationId xmlns:a16="http://schemas.microsoft.com/office/drawing/2014/main" id="{32D098A5-37D0-EAE7-B778-EFB3CC9D6988}"/>
              </a:ext>
            </a:extLst>
          </p:cNvPr>
          <p:cNvSpPr>
            <a:spLocks noChangeArrowheads="1"/>
          </p:cNvSpPr>
          <p:nvPr/>
        </p:nvSpPr>
        <p:spPr bwMode="auto">
          <a:xfrm>
            <a:off x="7621588" y="5230813"/>
            <a:ext cx="2043113" cy="411163"/>
          </a:xfrm>
          <a:prstGeom prst="rect">
            <a:avLst/>
          </a:prstGeom>
          <a:solidFill>
            <a:srgbClr val="E8E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Line 45">
            <a:extLst>
              <a:ext uri="{FF2B5EF4-FFF2-40B4-BE49-F238E27FC236}">
                <a16:creationId xmlns:a16="http://schemas.microsoft.com/office/drawing/2014/main" id="{FCE702CF-BB9B-56E6-AAC7-C47FF34E42D1}"/>
              </a:ext>
            </a:extLst>
          </p:cNvPr>
          <p:cNvSpPr>
            <a:spLocks noChangeShapeType="1"/>
          </p:cNvSpPr>
          <p:nvPr/>
        </p:nvSpPr>
        <p:spPr bwMode="auto">
          <a:xfrm>
            <a:off x="1281113" y="1938338"/>
            <a:ext cx="8389938" cy="0"/>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46">
            <a:extLst>
              <a:ext uri="{FF2B5EF4-FFF2-40B4-BE49-F238E27FC236}">
                <a16:creationId xmlns:a16="http://schemas.microsoft.com/office/drawing/2014/main" id="{E42A552D-6C42-50F1-9184-0D4E1E2CE4A9}"/>
              </a:ext>
            </a:extLst>
          </p:cNvPr>
          <p:cNvSpPr>
            <a:spLocks noChangeShapeType="1"/>
          </p:cNvSpPr>
          <p:nvPr/>
        </p:nvSpPr>
        <p:spPr bwMode="auto">
          <a:xfrm>
            <a:off x="1281113" y="2349500"/>
            <a:ext cx="8389938" cy="0"/>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47">
            <a:extLst>
              <a:ext uri="{FF2B5EF4-FFF2-40B4-BE49-F238E27FC236}">
                <a16:creationId xmlns:a16="http://schemas.microsoft.com/office/drawing/2014/main" id="{E85BDB6C-CBA9-01F7-DCC3-CB801ADB9324}"/>
              </a:ext>
            </a:extLst>
          </p:cNvPr>
          <p:cNvSpPr>
            <a:spLocks noChangeShapeType="1"/>
          </p:cNvSpPr>
          <p:nvPr/>
        </p:nvSpPr>
        <p:spPr bwMode="auto">
          <a:xfrm>
            <a:off x="1281113" y="2760663"/>
            <a:ext cx="8389938" cy="0"/>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48">
            <a:extLst>
              <a:ext uri="{FF2B5EF4-FFF2-40B4-BE49-F238E27FC236}">
                <a16:creationId xmlns:a16="http://schemas.microsoft.com/office/drawing/2014/main" id="{E10E1AA4-CE3C-50BF-4148-E1E67B7FCA5D}"/>
              </a:ext>
            </a:extLst>
          </p:cNvPr>
          <p:cNvSpPr>
            <a:spLocks noChangeShapeType="1"/>
          </p:cNvSpPr>
          <p:nvPr/>
        </p:nvSpPr>
        <p:spPr bwMode="auto">
          <a:xfrm>
            <a:off x="1281113" y="3171825"/>
            <a:ext cx="8389938" cy="0"/>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Line 49">
            <a:extLst>
              <a:ext uri="{FF2B5EF4-FFF2-40B4-BE49-F238E27FC236}">
                <a16:creationId xmlns:a16="http://schemas.microsoft.com/office/drawing/2014/main" id="{364AA5E1-15BF-FBB5-C5E8-4D79F874EC63}"/>
              </a:ext>
            </a:extLst>
          </p:cNvPr>
          <p:cNvSpPr>
            <a:spLocks noChangeShapeType="1"/>
          </p:cNvSpPr>
          <p:nvPr/>
        </p:nvSpPr>
        <p:spPr bwMode="auto">
          <a:xfrm>
            <a:off x="1281113" y="3584575"/>
            <a:ext cx="8389938" cy="0"/>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Line 50">
            <a:extLst>
              <a:ext uri="{FF2B5EF4-FFF2-40B4-BE49-F238E27FC236}">
                <a16:creationId xmlns:a16="http://schemas.microsoft.com/office/drawing/2014/main" id="{918B7040-3D93-2AF6-8F3D-1B1360168D10}"/>
              </a:ext>
            </a:extLst>
          </p:cNvPr>
          <p:cNvSpPr>
            <a:spLocks noChangeShapeType="1"/>
          </p:cNvSpPr>
          <p:nvPr/>
        </p:nvSpPr>
        <p:spPr bwMode="auto">
          <a:xfrm>
            <a:off x="1281113" y="3995738"/>
            <a:ext cx="8389938" cy="0"/>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Line 51">
            <a:extLst>
              <a:ext uri="{FF2B5EF4-FFF2-40B4-BE49-F238E27FC236}">
                <a16:creationId xmlns:a16="http://schemas.microsoft.com/office/drawing/2014/main" id="{27E7C218-C15F-E303-E183-4E6CC5CB903A}"/>
              </a:ext>
            </a:extLst>
          </p:cNvPr>
          <p:cNvSpPr>
            <a:spLocks noChangeShapeType="1"/>
          </p:cNvSpPr>
          <p:nvPr/>
        </p:nvSpPr>
        <p:spPr bwMode="auto">
          <a:xfrm>
            <a:off x="1281113" y="4406900"/>
            <a:ext cx="8389938" cy="0"/>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Line 52">
            <a:extLst>
              <a:ext uri="{FF2B5EF4-FFF2-40B4-BE49-F238E27FC236}">
                <a16:creationId xmlns:a16="http://schemas.microsoft.com/office/drawing/2014/main" id="{E6FBB67F-DA61-E1BC-2B69-85786EEBB1DD}"/>
              </a:ext>
            </a:extLst>
          </p:cNvPr>
          <p:cNvSpPr>
            <a:spLocks noChangeShapeType="1"/>
          </p:cNvSpPr>
          <p:nvPr/>
        </p:nvSpPr>
        <p:spPr bwMode="auto">
          <a:xfrm>
            <a:off x="1281113" y="4819650"/>
            <a:ext cx="8389938" cy="0"/>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 name="Line 53">
            <a:extLst>
              <a:ext uri="{FF2B5EF4-FFF2-40B4-BE49-F238E27FC236}">
                <a16:creationId xmlns:a16="http://schemas.microsoft.com/office/drawing/2014/main" id="{4617E6CC-79D7-9A64-2759-6D100B1E97EB}"/>
              </a:ext>
            </a:extLst>
          </p:cNvPr>
          <p:cNvSpPr>
            <a:spLocks noChangeShapeType="1"/>
          </p:cNvSpPr>
          <p:nvPr/>
        </p:nvSpPr>
        <p:spPr bwMode="auto">
          <a:xfrm>
            <a:off x="1281113" y="5230813"/>
            <a:ext cx="8389938" cy="0"/>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Line 54">
            <a:extLst>
              <a:ext uri="{FF2B5EF4-FFF2-40B4-BE49-F238E27FC236}">
                <a16:creationId xmlns:a16="http://schemas.microsoft.com/office/drawing/2014/main" id="{4CFEA9BE-10DE-345F-D8BA-B3D57B3AD8A5}"/>
              </a:ext>
            </a:extLst>
          </p:cNvPr>
          <p:cNvSpPr>
            <a:spLocks noChangeShapeType="1"/>
          </p:cNvSpPr>
          <p:nvPr/>
        </p:nvSpPr>
        <p:spPr bwMode="auto">
          <a:xfrm>
            <a:off x="1287463" y="1519238"/>
            <a:ext cx="0" cy="4129088"/>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Line 55">
            <a:extLst>
              <a:ext uri="{FF2B5EF4-FFF2-40B4-BE49-F238E27FC236}">
                <a16:creationId xmlns:a16="http://schemas.microsoft.com/office/drawing/2014/main" id="{D4178424-50F4-6099-AF04-FDAD78DC830F}"/>
              </a:ext>
            </a:extLst>
          </p:cNvPr>
          <p:cNvSpPr>
            <a:spLocks noChangeShapeType="1"/>
          </p:cNvSpPr>
          <p:nvPr/>
        </p:nvSpPr>
        <p:spPr bwMode="auto">
          <a:xfrm>
            <a:off x="9664700" y="1519238"/>
            <a:ext cx="0" cy="4129088"/>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Line 56">
            <a:extLst>
              <a:ext uri="{FF2B5EF4-FFF2-40B4-BE49-F238E27FC236}">
                <a16:creationId xmlns:a16="http://schemas.microsoft.com/office/drawing/2014/main" id="{E330477E-BC54-0219-84B7-0A60FDB49E7C}"/>
              </a:ext>
            </a:extLst>
          </p:cNvPr>
          <p:cNvSpPr>
            <a:spLocks noChangeShapeType="1"/>
          </p:cNvSpPr>
          <p:nvPr/>
        </p:nvSpPr>
        <p:spPr bwMode="auto">
          <a:xfrm>
            <a:off x="1281113" y="1525588"/>
            <a:ext cx="8389938" cy="0"/>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 name="Line 57">
            <a:extLst>
              <a:ext uri="{FF2B5EF4-FFF2-40B4-BE49-F238E27FC236}">
                <a16:creationId xmlns:a16="http://schemas.microsoft.com/office/drawing/2014/main" id="{0D888362-F316-1AA8-66BB-ABA50E120F29}"/>
              </a:ext>
            </a:extLst>
          </p:cNvPr>
          <p:cNvSpPr>
            <a:spLocks noChangeShapeType="1"/>
          </p:cNvSpPr>
          <p:nvPr/>
        </p:nvSpPr>
        <p:spPr bwMode="auto">
          <a:xfrm>
            <a:off x="1281113" y="5641975"/>
            <a:ext cx="8389938" cy="0"/>
          </a:xfrm>
          <a:prstGeom prst="line">
            <a:avLst/>
          </a:prstGeom>
          <a:noFill/>
          <a:ln w="12700" cap="flat">
            <a:solidFill>
              <a:srgbClr val="243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 name="Rectangle 58">
            <a:extLst>
              <a:ext uri="{FF2B5EF4-FFF2-40B4-BE49-F238E27FC236}">
                <a16:creationId xmlns:a16="http://schemas.microsoft.com/office/drawing/2014/main" id="{954DB123-2BB5-3A3D-B7F2-FE1645B671D6}"/>
              </a:ext>
            </a:extLst>
          </p:cNvPr>
          <p:cNvSpPr>
            <a:spLocks noChangeArrowheads="1"/>
          </p:cNvSpPr>
          <p:nvPr/>
        </p:nvSpPr>
        <p:spPr bwMode="auto">
          <a:xfrm>
            <a:off x="7786688" y="1589088"/>
            <a:ext cx="1849438"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Univers" panose="020B0503020202020204" pitchFamily="34" charset="0"/>
              </a:rPr>
              <a:t>LB (out of 4318)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3" name="Rectangle 59">
            <a:extLst>
              <a:ext uri="{FF2B5EF4-FFF2-40B4-BE49-F238E27FC236}">
                <a16:creationId xmlns:a16="http://schemas.microsoft.com/office/drawing/2014/main" id="{3F8A40F4-EF1D-16D0-523A-FE619A941B03}"/>
              </a:ext>
            </a:extLst>
          </p:cNvPr>
          <p:cNvSpPr>
            <a:spLocks noChangeArrowheads="1"/>
          </p:cNvSpPr>
          <p:nvPr/>
        </p:nvSpPr>
        <p:spPr bwMode="auto">
          <a:xfrm>
            <a:off x="6450013" y="1589088"/>
            <a:ext cx="922338"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Univers" panose="020B0503020202020204" pitchFamily="34" charset="0"/>
              </a:rPr>
              <a:t>RMSLE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4" name="Rectangle 60">
            <a:extLst>
              <a:ext uri="{FF2B5EF4-FFF2-40B4-BE49-F238E27FC236}">
                <a16:creationId xmlns:a16="http://schemas.microsoft.com/office/drawing/2014/main" id="{44866540-BCC8-AF2E-E325-DC83DE197423}"/>
              </a:ext>
            </a:extLst>
          </p:cNvPr>
          <p:cNvSpPr>
            <a:spLocks noChangeArrowheads="1"/>
          </p:cNvSpPr>
          <p:nvPr/>
        </p:nvSpPr>
        <p:spPr bwMode="auto">
          <a:xfrm>
            <a:off x="3752850" y="1589088"/>
            <a:ext cx="2332038"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Univers" panose="020B0503020202020204" pitchFamily="34" charset="0"/>
              </a:rPr>
              <a:t>Feature Engineering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5" name="Rectangle 61">
            <a:extLst>
              <a:ext uri="{FF2B5EF4-FFF2-40B4-BE49-F238E27FC236}">
                <a16:creationId xmlns:a16="http://schemas.microsoft.com/office/drawing/2014/main" id="{00E7E276-DEF2-2F18-81CF-6EBA9D672372}"/>
              </a:ext>
            </a:extLst>
          </p:cNvPr>
          <p:cNvSpPr>
            <a:spLocks noChangeArrowheads="1"/>
          </p:cNvSpPr>
          <p:nvPr/>
        </p:nvSpPr>
        <p:spPr bwMode="auto">
          <a:xfrm>
            <a:off x="2119313" y="1589088"/>
            <a:ext cx="820738"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Univers" panose="020B0503020202020204" pitchFamily="34" charset="0"/>
              </a:rPr>
              <a:t>Model</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6" name="Rectangle 62">
            <a:extLst>
              <a:ext uri="{FF2B5EF4-FFF2-40B4-BE49-F238E27FC236}">
                <a16:creationId xmlns:a16="http://schemas.microsoft.com/office/drawing/2014/main" id="{ABBA6840-C069-F56A-1356-BEC925B02299}"/>
              </a:ext>
            </a:extLst>
          </p:cNvPr>
          <p:cNvSpPr>
            <a:spLocks noChangeArrowheads="1"/>
          </p:cNvSpPr>
          <p:nvPr/>
        </p:nvSpPr>
        <p:spPr bwMode="auto">
          <a:xfrm>
            <a:off x="8389938" y="2000250"/>
            <a:ext cx="6397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4025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Rectangle 63">
            <a:extLst>
              <a:ext uri="{FF2B5EF4-FFF2-40B4-BE49-F238E27FC236}">
                <a16:creationId xmlns:a16="http://schemas.microsoft.com/office/drawing/2014/main" id="{215131B1-B859-2B1B-A62D-4D6ACE76764B}"/>
              </a:ext>
            </a:extLst>
          </p:cNvPr>
          <p:cNvSpPr>
            <a:spLocks noChangeArrowheads="1"/>
          </p:cNvSpPr>
          <p:nvPr/>
        </p:nvSpPr>
        <p:spPr bwMode="auto">
          <a:xfrm>
            <a:off x="6432550" y="2000250"/>
            <a:ext cx="9572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0.17926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8" name="Rectangle 64">
            <a:extLst>
              <a:ext uri="{FF2B5EF4-FFF2-40B4-BE49-F238E27FC236}">
                <a16:creationId xmlns:a16="http://schemas.microsoft.com/office/drawing/2014/main" id="{7FFD1CA6-48BF-C3BA-2552-4D3BB0AD7413}"/>
              </a:ext>
            </a:extLst>
          </p:cNvPr>
          <p:cNvSpPr>
            <a:spLocks noChangeArrowheads="1"/>
          </p:cNvSpPr>
          <p:nvPr/>
        </p:nvSpPr>
        <p:spPr bwMode="auto">
          <a:xfrm>
            <a:off x="4694238" y="2000250"/>
            <a:ext cx="44767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No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9" name="Rectangle 65">
            <a:extLst>
              <a:ext uri="{FF2B5EF4-FFF2-40B4-BE49-F238E27FC236}">
                <a16:creationId xmlns:a16="http://schemas.microsoft.com/office/drawing/2014/main" id="{5C58705E-6152-FCA2-0E69-27B5EC6A7E82}"/>
              </a:ext>
            </a:extLst>
          </p:cNvPr>
          <p:cNvSpPr>
            <a:spLocks noChangeArrowheads="1"/>
          </p:cNvSpPr>
          <p:nvPr/>
        </p:nvSpPr>
        <p:spPr bwMode="auto">
          <a:xfrm>
            <a:off x="1490663" y="2000250"/>
            <a:ext cx="2074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Univers" panose="020B0503020202020204" pitchFamily="34" charset="0"/>
              </a:rPr>
              <a:t>Linear Regression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0" name="Rectangle 66">
            <a:extLst>
              <a:ext uri="{FF2B5EF4-FFF2-40B4-BE49-F238E27FC236}">
                <a16:creationId xmlns:a16="http://schemas.microsoft.com/office/drawing/2014/main" id="{052B79FC-5EF8-6DD6-75E9-5FE6CBE2A2B0}"/>
              </a:ext>
            </a:extLst>
          </p:cNvPr>
          <p:cNvSpPr>
            <a:spLocks noChangeArrowheads="1"/>
          </p:cNvSpPr>
          <p:nvPr/>
        </p:nvSpPr>
        <p:spPr bwMode="auto">
          <a:xfrm>
            <a:off x="8389938" y="2413000"/>
            <a:ext cx="6397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3826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1" name="Rectangle 67">
            <a:extLst>
              <a:ext uri="{FF2B5EF4-FFF2-40B4-BE49-F238E27FC236}">
                <a16:creationId xmlns:a16="http://schemas.microsoft.com/office/drawing/2014/main" id="{C45E3512-D6D0-7C54-9011-7C613A14594D}"/>
              </a:ext>
            </a:extLst>
          </p:cNvPr>
          <p:cNvSpPr>
            <a:spLocks noChangeArrowheads="1"/>
          </p:cNvSpPr>
          <p:nvPr/>
        </p:nvSpPr>
        <p:spPr bwMode="auto">
          <a:xfrm>
            <a:off x="6432550" y="2413000"/>
            <a:ext cx="9572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0.09431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2" name="Rectangle 68">
            <a:extLst>
              <a:ext uri="{FF2B5EF4-FFF2-40B4-BE49-F238E27FC236}">
                <a16:creationId xmlns:a16="http://schemas.microsoft.com/office/drawing/2014/main" id="{42C6097D-54D8-E926-EB3C-A3295EB0913B}"/>
              </a:ext>
            </a:extLst>
          </p:cNvPr>
          <p:cNvSpPr>
            <a:spLocks noChangeArrowheads="1"/>
          </p:cNvSpPr>
          <p:nvPr/>
        </p:nvSpPr>
        <p:spPr bwMode="auto">
          <a:xfrm>
            <a:off x="4656138" y="2413000"/>
            <a:ext cx="5238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Yes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3" name="Rectangle 69">
            <a:extLst>
              <a:ext uri="{FF2B5EF4-FFF2-40B4-BE49-F238E27FC236}">
                <a16:creationId xmlns:a16="http://schemas.microsoft.com/office/drawing/2014/main" id="{8B844CCC-2F04-CA5F-C42B-A3C5FF6B5088}"/>
              </a:ext>
            </a:extLst>
          </p:cNvPr>
          <p:cNvSpPr>
            <a:spLocks noChangeArrowheads="1"/>
          </p:cNvSpPr>
          <p:nvPr/>
        </p:nvSpPr>
        <p:spPr bwMode="auto">
          <a:xfrm>
            <a:off x="1490663" y="2413000"/>
            <a:ext cx="20748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Linear Regression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Rectangle 70">
            <a:extLst>
              <a:ext uri="{FF2B5EF4-FFF2-40B4-BE49-F238E27FC236}">
                <a16:creationId xmlns:a16="http://schemas.microsoft.com/office/drawing/2014/main" id="{3E107ADF-55C6-9AF2-4B1C-C0205560FF1C}"/>
              </a:ext>
            </a:extLst>
          </p:cNvPr>
          <p:cNvSpPr>
            <a:spLocks noChangeArrowheads="1"/>
          </p:cNvSpPr>
          <p:nvPr/>
        </p:nvSpPr>
        <p:spPr bwMode="auto">
          <a:xfrm>
            <a:off x="8389938" y="2824163"/>
            <a:ext cx="6397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3811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5" name="Rectangle 71">
            <a:extLst>
              <a:ext uri="{FF2B5EF4-FFF2-40B4-BE49-F238E27FC236}">
                <a16:creationId xmlns:a16="http://schemas.microsoft.com/office/drawing/2014/main" id="{D4FCDA31-18D9-9BC0-93F2-9109B6F71A93}"/>
              </a:ext>
            </a:extLst>
          </p:cNvPr>
          <p:cNvSpPr>
            <a:spLocks noChangeArrowheads="1"/>
          </p:cNvSpPr>
          <p:nvPr/>
        </p:nvSpPr>
        <p:spPr bwMode="auto">
          <a:xfrm>
            <a:off x="6432550" y="2824163"/>
            <a:ext cx="9572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0.08945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6" name="Rectangle 72">
            <a:extLst>
              <a:ext uri="{FF2B5EF4-FFF2-40B4-BE49-F238E27FC236}">
                <a16:creationId xmlns:a16="http://schemas.microsoft.com/office/drawing/2014/main" id="{74F8222C-7A38-4121-26AC-622345F9219C}"/>
              </a:ext>
            </a:extLst>
          </p:cNvPr>
          <p:cNvSpPr>
            <a:spLocks noChangeArrowheads="1"/>
          </p:cNvSpPr>
          <p:nvPr/>
        </p:nvSpPr>
        <p:spPr bwMode="auto">
          <a:xfrm>
            <a:off x="4694238" y="2824163"/>
            <a:ext cx="4476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No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Rectangle 73">
            <a:extLst>
              <a:ext uri="{FF2B5EF4-FFF2-40B4-BE49-F238E27FC236}">
                <a16:creationId xmlns:a16="http://schemas.microsoft.com/office/drawing/2014/main" id="{0733EA00-5746-0A8F-2EB3-35A4041A9A93}"/>
              </a:ext>
            </a:extLst>
          </p:cNvPr>
          <p:cNvSpPr>
            <a:spLocks noChangeArrowheads="1"/>
          </p:cNvSpPr>
          <p:nvPr/>
        </p:nvSpPr>
        <p:spPr bwMode="auto">
          <a:xfrm>
            <a:off x="2182813" y="2824163"/>
            <a:ext cx="6905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GAM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8" name="Rectangle 74">
            <a:extLst>
              <a:ext uri="{FF2B5EF4-FFF2-40B4-BE49-F238E27FC236}">
                <a16:creationId xmlns:a16="http://schemas.microsoft.com/office/drawing/2014/main" id="{082B0219-821B-C6B4-3BDC-2AEC77B491F3}"/>
              </a:ext>
            </a:extLst>
          </p:cNvPr>
          <p:cNvSpPr>
            <a:spLocks noChangeArrowheads="1"/>
          </p:cNvSpPr>
          <p:nvPr/>
        </p:nvSpPr>
        <p:spPr bwMode="auto">
          <a:xfrm>
            <a:off x="8389938" y="3235325"/>
            <a:ext cx="6397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3605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Rectangle 75">
            <a:extLst>
              <a:ext uri="{FF2B5EF4-FFF2-40B4-BE49-F238E27FC236}">
                <a16:creationId xmlns:a16="http://schemas.microsoft.com/office/drawing/2014/main" id="{4D473126-7989-4355-A413-E98776722426}"/>
              </a:ext>
            </a:extLst>
          </p:cNvPr>
          <p:cNvSpPr>
            <a:spLocks noChangeArrowheads="1"/>
          </p:cNvSpPr>
          <p:nvPr/>
        </p:nvSpPr>
        <p:spPr bwMode="auto">
          <a:xfrm>
            <a:off x="6432550" y="3235325"/>
            <a:ext cx="9572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0.06949</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0" name="Rectangle 76">
            <a:extLst>
              <a:ext uri="{FF2B5EF4-FFF2-40B4-BE49-F238E27FC236}">
                <a16:creationId xmlns:a16="http://schemas.microsoft.com/office/drawing/2014/main" id="{E9A2040C-7E44-300D-1DD8-7641930B6C94}"/>
              </a:ext>
            </a:extLst>
          </p:cNvPr>
          <p:cNvSpPr>
            <a:spLocks noChangeArrowheads="1"/>
          </p:cNvSpPr>
          <p:nvPr/>
        </p:nvSpPr>
        <p:spPr bwMode="auto">
          <a:xfrm>
            <a:off x="4656138" y="3235325"/>
            <a:ext cx="5238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Yes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1" name="Rectangle 77">
            <a:extLst>
              <a:ext uri="{FF2B5EF4-FFF2-40B4-BE49-F238E27FC236}">
                <a16:creationId xmlns:a16="http://schemas.microsoft.com/office/drawing/2014/main" id="{A597538B-D4A9-0705-3DE8-E75CEFA09310}"/>
              </a:ext>
            </a:extLst>
          </p:cNvPr>
          <p:cNvSpPr>
            <a:spLocks noChangeArrowheads="1"/>
          </p:cNvSpPr>
          <p:nvPr/>
        </p:nvSpPr>
        <p:spPr bwMode="auto">
          <a:xfrm>
            <a:off x="2182813" y="3235325"/>
            <a:ext cx="6905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GAM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78">
            <a:extLst>
              <a:ext uri="{FF2B5EF4-FFF2-40B4-BE49-F238E27FC236}">
                <a16:creationId xmlns:a16="http://schemas.microsoft.com/office/drawing/2014/main" id="{14E2C367-DF1D-CF0D-C3DD-27E233FA7D88}"/>
              </a:ext>
            </a:extLst>
          </p:cNvPr>
          <p:cNvSpPr>
            <a:spLocks noChangeArrowheads="1"/>
          </p:cNvSpPr>
          <p:nvPr/>
        </p:nvSpPr>
        <p:spPr bwMode="auto">
          <a:xfrm>
            <a:off x="8389938" y="3648075"/>
            <a:ext cx="6397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1324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3" name="Rectangle 79">
            <a:extLst>
              <a:ext uri="{FF2B5EF4-FFF2-40B4-BE49-F238E27FC236}">
                <a16:creationId xmlns:a16="http://schemas.microsoft.com/office/drawing/2014/main" id="{3DC87591-9D1D-352A-F8F2-AC03E681E79A}"/>
              </a:ext>
            </a:extLst>
          </p:cNvPr>
          <p:cNvSpPr>
            <a:spLocks noChangeArrowheads="1"/>
          </p:cNvSpPr>
          <p:nvPr/>
        </p:nvSpPr>
        <p:spPr bwMode="auto">
          <a:xfrm>
            <a:off x="6432550" y="3648075"/>
            <a:ext cx="9572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0.05922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4" name="Rectangle 80">
            <a:extLst>
              <a:ext uri="{FF2B5EF4-FFF2-40B4-BE49-F238E27FC236}">
                <a16:creationId xmlns:a16="http://schemas.microsoft.com/office/drawing/2014/main" id="{1B9230CA-7409-C003-2A91-2AABFCAA9B7B}"/>
              </a:ext>
            </a:extLst>
          </p:cNvPr>
          <p:cNvSpPr>
            <a:spLocks noChangeArrowheads="1"/>
          </p:cNvSpPr>
          <p:nvPr/>
        </p:nvSpPr>
        <p:spPr bwMode="auto">
          <a:xfrm>
            <a:off x="4656138" y="3648075"/>
            <a:ext cx="5238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Yes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Rectangle 81">
            <a:extLst>
              <a:ext uri="{FF2B5EF4-FFF2-40B4-BE49-F238E27FC236}">
                <a16:creationId xmlns:a16="http://schemas.microsoft.com/office/drawing/2014/main" id="{5649A4D9-6971-CC6D-9D42-B49D9240501B}"/>
              </a:ext>
            </a:extLst>
          </p:cNvPr>
          <p:cNvSpPr>
            <a:spLocks noChangeArrowheads="1"/>
          </p:cNvSpPr>
          <p:nvPr/>
        </p:nvSpPr>
        <p:spPr bwMode="auto">
          <a:xfrm>
            <a:off x="1981200" y="3648075"/>
            <a:ext cx="10953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err="1">
                <a:ln>
                  <a:noFill/>
                </a:ln>
                <a:solidFill>
                  <a:srgbClr val="000000"/>
                </a:solidFill>
                <a:effectLst/>
                <a:latin typeface="Univers" panose="020B0503020202020204" pitchFamily="34" charset="0"/>
              </a:rPr>
              <a:t>XGBoost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6" name="Rectangle 82">
            <a:extLst>
              <a:ext uri="{FF2B5EF4-FFF2-40B4-BE49-F238E27FC236}">
                <a16:creationId xmlns:a16="http://schemas.microsoft.com/office/drawing/2014/main" id="{52B42202-4A35-5066-57FD-B7F3E211A5E5}"/>
              </a:ext>
            </a:extLst>
          </p:cNvPr>
          <p:cNvSpPr>
            <a:spLocks noChangeArrowheads="1"/>
          </p:cNvSpPr>
          <p:nvPr/>
        </p:nvSpPr>
        <p:spPr bwMode="auto">
          <a:xfrm>
            <a:off x="8389938" y="4059238"/>
            <a:ext cx="6397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1314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7" name="Rectangle 83">
            <a:extLst>
              <a:ext uri="{FF2B5EF4-FFF2-40B4-BE49-F238E27FC236}">
                <a16:creationId xmlns:a16="http://schemas.microsoft.com/office/drawing/2014/main" id="{06454F27-A89C-05B1-72C7-603F2D66A064}"/>
              </a:ext>
            </a:extLst>
          </p:cNvPr>
          <p:cNvSpPr>
            <a:spLocks noChangeArrowheads="1"/>
          </p:cNvSpPr>
          <p:nvPr/>
        </p:nvSpPr>
        <p:spPr bwMode="auto">
          <a:xfrm>
            <a:off x="6432550" y="4059238"/>
            <a:ext cx="9572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0.05921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84">
            <a:extLst>
              <a:ext uri="{FF2B5EF4-FFF2-40B4-BE49-F238E27FC236}">
                <a16:creationId xmlns:a16="http://schemas.microsoft.com/office/drawing/2014/main" id="{E5904DA9-8DE7-7AE5-4542-27B5556B6CDC}"/>
              </a:ext>
            </a:extLst>
          </p:cNvPr>
          <p:cNvSpPr>
            <a:spLocks noChangeArrowheads="1"/>
          </p:cNvSpPr>
          <p:nvPr/>
        </p:nvSpPr>
        <p:spPr bwMode="auto">
          <a:xfrm>
            <a:off x="4656138" y="4059238"/>
            <a:ext cx="5238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Yes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 name="Rectangle 85">
            <a:extLst>
              <a:ext uri="{FF2B5EF4-FFF2-40B4-BE49-F238E27FC236}">
                <a16:creationId xmlns:a16="http://schemas.microsoft.com/office/drawing/2014/main" id="{63C57534-D675-6C5F-D41D-A31E8EB94CDD}"/>
              </a:ext>
            </a:extLst>
          </p:cNvPr>
          <p:cNvSpPr>
            <a:spLocks noChangeArrowheads="1"/>
          </p:cNvSpPr>
          <p:nvPr/>
        </p:nvSpPr>
        <p:spPr bwMode="auto">
          <a:xfrm>
            <a:off x="1916113" y="4059238"/>
            <a:ext cx="12239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LightGBM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 name="Rectangle 86">
            <a:extLst>
              <a:ext uri="{FF2B5EF4-FFF2-40B4-BE49-F238E27FC236}">
                <a16:creationId xmlns:a16="http://schemas.microsoft.com/office/drawing/2014/main" id="{758C8D07-558F-31E1-2F77-CC8CC4C280DB}"/>
              </a:ext>
            </a:extLst>
          </p:cNvPr>
          <p:cNvSpPr>
            <a:spLocks noChangeArrowheads="1"/>
          </p:cNvSpPr>
          <p:nvPr/>
        </p:nvSpPr>
        <p:spPr bwMode="auto">
          <a:xfrm>
            <a:off x="8389938" y="4470400"/>
            <a:ext cx="6397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1050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 name="Rectangle 87">
            <a:extLst>
              <a:ext uri="{FF2B5EF4-FFF2-40B4-BE49-F238E27FC236}">
                <a16:creationId xmlns:a16="http://schemas.microsoft.com/office/drawing/2014/main" id="{B995D53C-0A06-9D3D-85E4-7E415974FFA8}"/>
              </a:ext>
            </a:extLst>
          </p:cNvPr>
          <p:cNvSpPr>
            <a:spLocks noChangeArrowheads="1"/>
          </p:cNvSpPr>
          <p:nvPr/>
        </p:nvSpPr>
        <p:spPr bwMode="auto">
          <a:xfrm>
            <a:off x="6432550" y="4470400"/>
            <a:ext cx="9572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0.05903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2" name="Rectangle 88">
            <a:extLst>
              <a:ext uri="{FF2B5EF4-FFF2-40B4-BE49-F238E27FC236}">
                <a16:creationId xmlns:a16="http://schemas.microsoft.com/office/drawing/2014/main" id="{B0E258D3-83A3-FC2F-6995-0E6447EA850D}"/>
              </a:ext>
            </a:extLst>
          </p:cNvPr>
          <p:cNvSpPr>
            <a:spLocks noChangeArrowheads="1"/>
          </p:cNvSpPr>
          <p:nvPr/>
        </p:nvSpPr>
        <p:spPr bwMode="auto">
          <a:xfrm>
            <a:off x="4656138" y="4470400"/>
            <a:ext cx="5238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Yes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3" name="Rectangle 89">
            <a:extLst>
              <a:ext uri="{FF2B5EF4-FFF2-40B4-BE49-F238E27FC236}">
                <a16:creationId xmlns:a16="http://schemas.microsoft.com/office/drawing/2014/main" id="{CA7ED0E9-AD51-5CC7-70FD-66C9914C774D}"/>
              </a:ext>
            </a:extLst>
          </p:cNvPr>
          <p:cNvSpPr>
            <a:spLocks noChangeArrowheads="1"/>
          </p:cNvSpPr>
          <p:nvPr/>
        </p:nvSpPr>
        <p:spPr bwMode="auto">
          <a:xfrm>
            <a:off x="1974850" y="4470400"/>
            <a:ext cx="11096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CatBoost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4" name="Rectangle 90">
            <a:extLst>
              <a:ext uri="{FF2B5EF4-FFF2-40B4-BE49-F238E27FC236}">
                <a16:creationId xmlns:a16="http://schemas.microsoft.com/office/drawing/2014/main" id="{17765965-24F7-CA35-2713-34138A014B5E}"/>
              </a:ext>
            </a:extLst>
          </p:cNvPr>
          <p:cNvSpPr>
            <a:spLocks noChangeArrowheads="1"/>
          </p:cNvSpPr>
          <p:nvPr/>
        </p:nvSpPr>
        <p:spPr bwMode="auto">
          <a:xfrm>
            <a:off x="8453438" y="4879975"/>
            <a:ext cx="51117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678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5" name="Rectangle 91">
            <a:extLst>
              <a:ext uri="{FF2B5EF4-FFF2-40B4-BE49-F238E27FC236}">
                <a16:creationId xmlns:a16="http://schemas.microsoft.com/office/drawing/2014/main" id="{F9469D05-23C3-40EB-5886-AF9627011D6E}"/>
              </a:ext>
            </a:extLst>
          </p:cNvPr>
          <p:cNvSpPr>
            <a:spLocks noChangeArrowheads="1"/>
          </p:cNvSpPr>
          <p:nvPr/>
        </p:nvSpPr>
        <p:spPr bwMode="auto">
          <a:xfrm>
            <a:off x="6432550" y="4879975"/>
            <a:ext cx="9572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0.05879</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6" name="Rectangle 92">
            <a:extLst>
              <a:ext uri="{FF2B5EF4-FFF2-40B4-BE49-F238E27FC236}">
                <a16:creationId xmlns:a16="http://schemas.microsoft.com/office/drawing/2014/main" id="{2AF3C825-2018-C09B-817A-0274376AD6ED}"/>
              </a:ext>
            </a:extLst>
          </p:cNvPr>
          <p:cNvSpPr>
            <a:spLocks noChangeArrowheads="1"/>
          </p:cNvSpPr>
          <p:nvPr/>
        </p:nvSpPr>
        <p:spPr bwMode="auto">
          <a:xfrm>
            <a:off x="4649788" y="4879975"/>
            <a:ext cx="5381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N/A</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7" name="Rectangle 93">
            <a:extLst>
              <a:ext uri="{FF2B5EF4-FFF2-40B4-BE49-F238E27FC236}">
                <a16:creationId xmlns:a16="http://schemas.microsoft.com/office/drawing/2014/main" id="{5E51117D-543C-5C4B-7F9E-0CD747E711D0}"/>
              </a:ext>
            </a:extLst>
          </p:cNvPr>
          <p:cNvSpPr>
            <a:spLocks noChangeArrowheads="1"/>
          </p:cNvSpPr>
          <p:nvPr/>
        </p:nvSpPr>
        <p:spPr bwMode="auto">
          <a:xfrm>
            <a:off x="1928813" y="4879975"/>
            <a:ext cx="11985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Univers" panose="020B0503020202020204" pitchFamily="34" charset="0"/>
              </a:rPr>
              <a:t>Ensemble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8" name="Rectangle 94">
            <a:extLst>
              <a:ext uri="{FF2B5EF4-FFF2-40B4-BE49-F238E27FC236}">
                <a16:creationId xmlns:a16="http://schemas.microsoft.com/office/drawing/2014/main" id="{2B736FD4-3A47-AD03-0F3F-022F74EA4C13}"/>
              </a:ext>
            </a:extLst>
          </p:cNvPr>
          <p:cNvSpPr>
            <a:spLocks noChangeArrowheads="1"/>
          </p:cNvSpPr>
          <p:nvPr/>
        </p:nvSpPr>
        <p:spPr bwMode="auto">
          <a:xfrm>
            <a:off x="8578850" y="5294313"/>
            <a:ext cx="2587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9" name="Rectangle 95">
            <a:extLst>
              <a:ext uri="{FF2B5EF4-FFF2-40B4-BE49-F238E27FC236}">
                <a16:creationId xmlns:a16="http://schemas.microsoft.com/office/drawing/2014/main" id="{6C5C861A-140A-C30A-7749-5AFBFF818928}"/>
              </a:ext>
            </a:extLst>
          </p:cNvPr>
          <p:cNvSpPr>
            <a:spLocks noChangeArrowheads="1"/>
          </p:cNvSpPr>
          <p:nvPr/>
        </p:nvSpPr>
        <p:spPr bwMode="auto">
          <a:xfrm>
            <a:off x="6432550" y="5294313"/>
            <a:ext cx="9572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0.05846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0" name="Rectangle 96">
            <a:extLst>
              <a:ext uri="{FF2B5EF4-FFF2-40B4-BE49-F238E27FC236}">
                <a16:creationId xmlns:a16="http://schemas.microsoft.com/office/drawing/2014/main" id="{8650AD2D-A89F-DE72-041A-E562EAAA654C}"/>
              </a:ext>
            </a:extLst>
          </p:cNvPr>
          <p:cNvSpPr>
            <a:spLocks noChangeArrowheads="1"/>
          </p:cNvSpPr>
          <p:nvPr/>
        </p:nvSpPr>
        <p:spPr bwMode="auto">
          <a:xfrm>
            <a:off x="4694238" y="5294313"/>
            <a:ext cx="4476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Univers" panose="020B0503020202020204" pitchFamily="34" charset="0"/>
              </a:rPr>
              <a:t>No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1" name="Rectangle 97">
            <a:extLst>
              <a:ext uri="{FF2B5EF4-FFF2-40B4-BE49-F238E27FC236}">
                <a16:creationId xmlns:a16="http://schemas.microsoft.com/office/drawing/2014/main" id="{477E3842-7158-D732-507C-7EA32E9D6029}"/>
              </a:ext>
            </a:extLst>
          </p:cNvPr>
          <p:cNvSpPr>
            <a:spLocks noChangeArrowheads="1"/>
          </p:cNvSpPr>
          <p:nvPr/>
        </p:nvSpPr>
        <p:spPr bwMode="auto">
          <a:xfrm>
            <a:off x="1870075" y="5294313"/>
            <a:ext cx="13128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err="1">
                <a:ln>
                  <a:noFill/>
                </a:ln>
                <a:solidFill>
                  <a:srgbClr val="000000"/>
                </a:solidFill>
                <a:effectLst/>
                <a:latin typeface="Univers" panose="020B0503020202020204" pitchFamily="34" charset="0"/>
              </a:rPr>
              <a:t>AutoGluon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4" name="Video 103">
            <a:hlinkClick r:id="" action="ppaction://media"/>
            <a:extLst>
              <a:ext uri="{FF2B5EF4-FFF2-40B4-BE49-F238E27FC236}">
                <a16:creationId xmlns:a16="http://schemas.microsoft.com/office/drawing/2014/main" id="{81E5A532-8F6A-9F51-C121-615CABB112D9}"/>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307870308"/>
      </p:ext>
    </p:extLst>
  </p:cSld>
  <p:clrMapOvr>
    <a:masterClrMapping/>
  </p:clrMapOvr>
  <mc:AlternateContent xmlns:mc="http://schemas.openxmlformats.org/markup-compatibility/2006">
    <mc:Choice xmlns:p14="http://schemas.microsoft.com/office/powerpoint/2010/main" Requires="p14">
      <p:transition spd="slow" p14:dur="2000" advTm="62185"/>
    </mc:Choice>
    <mc:Fallback>
      <p:transition spd="slow" advTm="621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8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9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9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8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8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83"/>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87"/>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91"/>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90"/>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8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9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6"/>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95"/>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94"/>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01"/>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00"/>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99"/>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87" fill="hold" display="0">
                  <p:stCondLst>
                    <p:cond delay="indefinite"/>
                  </p:stCondLst>
                </p:cTn>
                <p:tgtEl>
                  <p:spTgt spid="104"/>
                </p:tgtEl>
              </p:cMediaNode>
            </p:video>
            <p:seq concurrent="1" nextAc="seek">
              <p:cTn id="88" restart="whenNotActive" fill="hold" evtFilter="cancelBubble" nodeType="interactiveSeq">
                <p:stCondLst>
                  <p:cond evt="onClick" delay="0">
                    <p:tgtEl>
                      <p:spTgt spid="104"/>
                    </p:tgtEl>
                  </p:cond>
                </p:stCondLst>
                <p:endSync evt="end" delay="0">
                  <p:rtn val="all"/>
                </p:endSync>
                <p:childTnLst>
                  <p:par>
                    <p:cTn id="89" fill="hold">
                      <p:stCondLst>
                        <p:cond delay="0"/>
                      </p:stCondLst>
                      <p:childTnLst>
                        <p:par>
                          <p:cTn id="90" fill="hold">
                            <p:stCondLst>
                              <p:cond delay="0"/>
                            </p:stCondLst>
                            <p:childTnLst>
                              <p:par>
                                <p:cTn id="91" presetID="2" presetClass="mediacall" presetSubtype="0" fill="hold" nodeType="clickEffect">
                                  <p:stCondLst>
                                    <p:cond delay="0"/>
                                  </p:stCondLst>
                                  <p:childTnLst>
                                    <p:cmd type="call" cmd="togglePause">
                                      <p:cBhvr>
                                        <p:cTn id="92" dur="1" fill="hold"/>
                                        <p:tgtEl>
                                          <p:spTgt spid="104"/>
                                        </p:tgtEl>
                                      </p:cBhvr>
                                    </p:cmd>
                                  </p:childTnLst>
                                </p:cTn>
                              </p:par>
                            </p:childTnLst>
                          </p:cTn>
                        </p:par>
                      </p:childTnLst>
                    </p:cTn>
                  </p:par>
                </p:childTnLst>
              </p:cTn>
              <p:nextCondLst>
                <p:cond evt="onClick" delay="0">
                  <p:tgtEl>
                    <p:spTgt spid="104"/>
                  </p:tgtEl>
                </p:cond>
              </p:nextCondLst>
            </p:seq>
          </p:childTnLst>
        </p:cTn>
      </p:par>
    </p:tnLst>
    <p:bldLst>
      <p:bldP spid="66" grpId="0"/>
      <p:bldP spid="67" grpId="0"/>
      <p:bldP spid="68" grpId="0"/>
      <p:bldP spid="69" grpId="0"/>
      <p:bldP spid="70" grpId="0"/>
      <p:bldP spid="71" grpId="0"/>
      <p:bldP spid="72" grpId="0"/>
      <p:bldP spid="73" grpId="0"/>
      <p:bldP spid="74" grpId="0"/>
      <p:bldP spid="75" grpId="0"/>
      <p:bldP spid="76" grpId="0"/>
      <p:bldP spid="77" grpId="0"/>
      <p:bldP spid="78" grpId="0"/>
      <p:bldP spid="79" grpId="0"/>
      <p:bldP spid="80" grpId="0"/>
      <p:bldP spid="81" grpId="0"/>
      <p:bldP spid="82" grpId="0"/>
      <p:bldP spid="83" grpId="0"/>
      <p:bldP spid="84" grpId="0"/>
      <p:bldP spid="85" grpId="0"/>
      <p:bldP spid="86" grpId="0"/>
      <p:bldP spid="87" grpId="0"/>
      <p:bldP spid="88" grpId="0"/>
      <p:bldP spid="89" grpId="0"/>
      <p:bldP spid="90" grpId="0"/>
      <p:bldP spid="91" grpId="0"/>
      <p:bldP spid="92" grpId="0"/>
      <p:bldP spid="93" grpId="0"/>
      <p:bldP spid="94" grpId="0"/>
      <p:bldP spid="95" grpId="0"/>
      <p:bldP spid="96" grpId="0"/>
      <p:bldP spid="97" grpId="0"/>
      <p:bldP spid="98" grpId="0"/>
      <p:bldP spid="99" grpId="0"/>
      <p:bldP spid="100" grpId="0"/>
      <p:bldP spid="10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8E1E4A-E152-05BD-7C43-29D00236B702}"/>
              </a:ext>
            </a:extLst>
          </p:cNvPr>
          <p:cNvSpPr txBox="1"/>
          <p:nvPr/>
        </p:nvSpPr>
        <p:spPr>
          <a:xfrm>
            <a:off x="698739" y="397878"/>
            <a:ext cx="6409426" cy="707886"/>
          </a:xfrm>
          <a:prstGeom prst="rect">
            <a:avLst/>
          </a:prstGeom>
          <a:noFill/>
        </p:spPr>
        <p:txBody>
          <a:bodyPr wrap="square" rtlCol="0">
            <a:spAutoFit/>
          </a:bodyPr>
          <a:lstStyle/>
          <a:p>
            <a:r>
              <a:rPr lang="en-US" sz="4000" b="1" dirty="0">
                <a:latin typeface="+mj-lt"/>
              </a:rPr>
              <a:t>AUTOGLUON MODEL</a:t>
            </a:r>
          </a:p>
        </p:txBody>
      </p:sp>
      <p:sp>
        <p:nvSpPr>
          <p:cNvPr id="4" name="TextBox 3">
            <a:extLst>
              <a:ext uri="{FF2B5EF4-FFF2-40B4-BE49-F238E27FC236}">
                <a16:creationId xmlns:a16="http://schemas.microsoft.com/office/drawing/2014/main" id="{BA2D3A17-B486-650B-E41C-C9D8DC9B2D14}"/>
              </a:ext>
            </a:extLst>
          </p:cNvPr>
          <p:cNvSpPr txBox="1"/>
          <p:nvPr/>
        </p:nvSpPr>
        <p:spPr>
          <a:xfrm>
            <a:off x="1130060" y="1328468"/>
            <a:ext cx="4554747" cy="923330"/>
          </a:xfrm>
          <a:prstGeom prst="rect">
            <a:avLst/>
          </a:prstGeom>
          <a:noFill/>
        </p:spPr>
        <p:txBody>
          <a:bodyPr wrap="square" rtlCol="0">
            <a:spAutoFit/>
          </a:bodyPr>
          <a:lstStyle/>
          <a:p>
            <a:r>
              <a:rPr lang="en-US" dirty="0" err="1"/>
              <a:t>AutoGluon</a:t>
            </a:r>
            <a:r>
              <a:rPr lang="en-US" dirty="0"/>
              <a:t> trained 91 different models.  The top performing model is a stacked ensemble of </a:t>
            </a:r>
          </a:p>
        </p:txBody>
      </p:sp>
      <p:sp>
        <p:nvSpPr>
          <p:cNvPr id="5" name="TextBox 4">
            <a:extLst>
              <a:ext uri="{FF2B5EF4-FFF2-40B4-BE49-F238E27FC236}">
                <a16:creationId xmlns:a16="http://schemas.microsoft.com/office/drawing/2014/main" id="{B6A07035-5C18-2E4F-116D-02BCD973CC03}"/>
              </a:ext>
            </a:extLst>
          </p:cNvPr>
          <p:cNvSpPr txBox="1"/>
          <p:nvPr/>
        </p:nvSpPr>
        <p:spPr>
          <a:xfrm>
            <a:off x="1130060" y="2367129"/>
            <a:ext cx="4080295" cy="1754326"/>
          </a:xfrm>
          <a:prstGeom prst="rect">
            <a:avLst/>
          </a:prstGeom>
          <a:noFill/>
        </p:spPr>
        <p:txBody>
          <a:bodyPr wrap="square" rtlCol="0">
            <a:spAutoFit/>
          </a:bodyPr>
          <a:lstStyle/>
          <a:p>
            <a:pPr marL="285750" indent="-285750">
              <a:buFont typeface="Arial" panose="020B0604020202020204" pitchFamily="34" charset="0"/>
              <a:buChar char="•"/>
            </a:pPr>
            <a:r>
              <a:rPr lang="en-US" dirty="0"/>
              <a:t>3 </a:t>
            </a:r>
            <a:r>
              <a:rPr lang="en-US" dirty="0" err="1"/>
              <a:t>CatBoost</a:t>
            </a:r>
            <a:r>
              <a:rPr lang="en-US" dirty="0"/>
              <a:t>,</a:t>
            </a:r>
          </a:p>
          <a:p>
            <a:pPr marL="285750" indent="-285750">
              <a:buFont typeface="Arial" panose="020B0604020202020204" pitchFamily="34" charset="0"/>
              <a:buChar char="•"/>
            </a:pPr>
            <a:r>
              <a:rPr lang="en-US" dirty="0"/>
              <a:t>4 </a:t>
            </a:r>
            <a:r>
              <a:rPr lang="en-US" dirty="0" err="1"/>
              <a:t>XGBoost</a:t>
            </a:r>
            <a:r>
              <a:rPr lang="en-US" dirty="0"/>
              <a:t>,</a:t>
            </a:r>
          </a:p>
          <a:p>
            <a:pPr marL="285750" indent="-285750">
              <a:buFont typeface="Arial" panose="020B0604020202020204" pitchFamily="34" charset="0"/>
              <a:buChar char="•"/>
            </a:pPr>
            <a:r>
              <a:rPr lang="en-US" dirty="0"/>
              <a:t>2 </a:t>
            </a:r>
            <a:r>
              <a:rPr lang="en-US" dirty="0" err="1"/>
              <a:t>ExtraTrees</a:t>
            </a:r>
            <a:r>
              <a:rPr lang="en-US" dirty="0"/>
              <a:t>,</a:t>
            </a:r>
          </a:p>
          <a:p>
            <a:pPr marL="285750" indent="-285750">
              <a:buFont typeface="Arial" panose="020B0604020202020204" pitchFamily="34" charset="0"/>
              <a:buChar char="•"/>
            </a:pPr>
            <a:r>
              <a:rPr lang="en-US" dirty="0"/>
              <a:t>2 </a:t>
            </a:r>
            <a:r>
              <a:rPr lang="en-US" dirty="0" err="1"/>
              <a:t>RandomForest</a:t>
            </a:r>
            <a:r>
              <a:rPr lang="en-US" dirty="0"/>
              <a:t>,</a:t>
            </a:r>
          </a:p>
          <a:p>
            <a:pPr marL="285750" indent="-285750">
              <a:buFont typeface="Arial" panose="020B0604020202020204" pitchFamily="34" charset="0"/>
              <a:buChar char="•"/>
            </a:pPr>
            <a:r>
              <a:rPr lang="en-US" dirty="0"/>
              <a:t>3 </a:t>
            </a:r>
            <a:r>
              <a:rPr lang="en-US" dirty="0" err="1"/>
              <a:t>NeuralNet</a:t>
            </a:r>
            <a:r>
              <a:rPr lang="en-US" dirty="0"/>
              <a:t>,</a:t>
            </a:r>
          </a:p>
          <a:p>
            <a:pPr marL="285750" indent="-285750">
              <a:buFont typeface="Arial" panose="020B0604020202020204" pitchFamily="34" charset="0"/>
              <a:buChar char="•"/>
            </a:pPr>
            <a:r>
              <a:rPr lang="en-US" dirty="0"/>
              <a:t>2 </a:t>
            </a:r>
            <a:r>
              <a:rPr lang="en-US" dirty="0" err="1"/>
              <a:t>LightGBM</a:t>
            </a:r>
            <a:r>
              <a:rPr lang="en-US" dirty="0"/>
              <a:t>.</a:t>
            </a:r>
          </a:p>
        </p:txBody>
      </p:sp>
      <p:sp>
        <p:nvSpPr>
          <p:cNvPr id="6" name="TextBox 5">
            <a:extLst>
              <a:ext uri="{FF2B5EF4-FFF2-40B4-BE49-F238E27FC236}">
                <a16:creationId xmlns:a16="http://schemas.microsoft.com/office/drawing/2014/main" id="{643CD707-0376-A9B5-2DBA-38E7351A4359}"/>
              </a:ext>
            </a:extLst>
          </p:cNvPr>
          <p:cNvSpPr txBox="1"/>
          <p:nvPr/>
        </p:nvSpPr>
        <p:spPr>
          <a:xfrm>
            <a:off x="1130060" y="4283037"/>
            <a:ext cx="4753155" cy="646331"/>
          </a:xfrm>
          <a:prstGeom prst="rect">
            <a:avLst/>
          </a:prstGeom>
          <a:noFill/>
        </p:spPr>
        <p:txBody>
          <a:bodyPr wrap="square" rtlCol="0">
            <a:spAutoFit/>
          </a:bodyPr>
          <a:lstStyle/>
          <a:p>
            <a:r>
              <a:rPr lang="en-US" dirty="0"/>
              <a:t>This model is the simplest of all the top performing models on Kaggle!</a:t>
            </a:r>
          </a:p>
        </p:txBody>
      </p:sp>
      <p:pic>
        <p:nvPicPr>
          <p:cNvPr id="8" name="Picture 7" descr="A blue dotted line graph&#10;&#10;AI-generated content may be incorrect.">
            <a:extLst>
              <a:ext uri="{FF2B5EF4-FFF2-40B4-BE49-F238E27FC236}">
                <a16:creationId xmlns:a16="http://schemas.microsoft.com/office/drawing/2014/main" id="{0D28FE2C-945E-8FED-EEB1-A248B2783894}"/>
              </a:ext>
            </a:extLst>
          </p:cNvPr>
          <p:cNvPicPr>
            <a:picLocks noChangeAspect="1"/>
          </p:cNvPicPr>
          <p:nvPr/>
        </p:nvPicPr>
        <p:blipFill>
          <a:blip r:embed="rId5"/>
          <a:stretch>
            <a:fillRect/>
          </a:stretch>
        </p:blipFill>
        <p:spPr>
          <a:xfrm>
            <a:off x="5682433" y="948863"/>
            <a:ext cx="6409426" cy="3980505"/>
          </a:xfrm>
          <a:prstGeom prst="rect">
            <a:avLst/>
          </a:prstGeom>
        </p:spPr>
      </p:pic>
      <p:pic>
        <p:nvPicPr>
          <p:cNvPr id="18" name="Video 17">
            <a:hlinkClick r:id="" action="ppaction://media"/>
            <a:extLst>
              <a:ext uri="{FF2B5EF4-FFF2-40B4-BE49-F238E27FC236}">
                <a16:creationId xmlns:a16="http://schemas.microsoft.com/office/drawing/2014/main" id="{17DF10E5-466A-EE64-1CB6-3376C23EA83C}"/>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04932671"/>
      </p:ext>
    </p:extLst>
  </p:cSld>
  <p:clrMapOvr>
    <a:masterClrMapping/>
  </p:clrMapOvr>
  <mc:AlternateContent xmlns:mc="http://schemas.openxmlformats.org/markup-compatibility/2006">
    <mc:Choice xmlns:p14="http://schemas.microsoft.com/office/powerpoint/2010/main" Requires="p14">
      <p:transition spd="slow" p14:dur="2000" advTm="42829"/>
    </mc:Choice>
    <mc:Fallback>
      <p:transition spd="slow" advTm="428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8"/>
                </p:tgtEl>
              </p:cMediaNode>
            </p:vide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
                                        </p:tgtEl>
                                      </p:cBhvr>
                                    </p:cmd>
                                  </p:childTnLst>
                                </p:cTn>
                              </p:par>
                            </p:childTnLst>
                          </p:cTn>
                        </p:par>
                      </p:childTnLst>
                    </p:cTn>
                  </p:par>
                </p:childTnLst>
              </p:cTn>
              <p:nextCondLst>
                <p:cond evt="onClick" delay="0">
                  <p:tgtEl>
                    <p:spTgt spid="18"/>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687F0-4D00-A0E5-9F5B-47D09D780336}"/>
              </a:ext>
            </a:extLst>
          </p:cNvPr>
          <p:cNvSpPr>
            <a:spLocks noGrp="1"/>
          </p:cNvSpPr>
          <p:nvPr>
            <p:ph type="title"/>
          </p:nvPr>
        </p:nvSpPr>
        <p:spPr>
          <a:xfrm>
            <a:off x="836570" y="286397"/>
            <a:ext cx="4815836" cy="1076577"/>
          </a:xfrm>
        </p:spPr>
        <p:txBody>
          <a:bodyPr/>
          <a:lstStyle/>
          <a:p>
            <a:r>
              <a:rPr lang="en-US" dirty="0"/>
              <a:t>Explainability</a:t>
            </a:r>
          </a:p>
        </p:txBody>
      </p:sp>
      <p:pic>
        <p:nvPicPr>
          <p:cNvPr id="6" name="Content Placeholder 5" descr="A graph of a graph&#10;&#10;AI-generated content may be incorrect.">
            <a:extLst>
              <a:ext uri="{FF2B5EF4-FFF2-40B4-BE49-F238E27FC236}">
                <a16:creationId xmlns:a16="http://schemas.microsoft.com/office/drawing/2014/main" id="{EC7DCB77-0D78-B7EE-B818-7A5BDFF5A07F}"/>
              </a:ext>
            </a:extLst>
          </p:cNvPr>
          <p:cNvPicPr>
            <a:picLocks noGrp="1" noChangeAspect="1"/>
          </p:cNvPicPr>
          <p:nvPr>
            <p:ph idx="21"/>
          </p:nvPr>
        </p:nvPicPr>
        <p:blipFill>
          <a:blip r:embed="rId5"/>
          <a:stretch>
            <a:fillRect/>
          </a:stretch>
        </p:blipFill>
        <p:spPr>
          <a:xfrm>
            <a:off x="2075285" y="2285828"/>
            <a:ext cx="6822420" cy="3800287"/>
          </a:xfrm>
        </p:spPr>
      </p:pic>
      <p:sp>
        <p:nvSpPr>
          <p:cNvPr id="7" name="TextBox 6">
            <a:extLst>
              <a:ext uri="{FF2B5EF4-FFF2-40B4-BE49-F238E27FC236}">
                <a16:creationId xmlns:a16="http://schemas.microsoft.com/office/drawing/2014/main" id="{8FC1DC6A-D31A-7684-00DE-1442F855D492}"/>
              </a:ext>
            </a:extLst>
          </p:cNvPr>
          <p:cNvSpPr txBox="1"/>
          <p:nvPr/>
        </p:nvSpPr>
        <p:spPr>
          <a:xfrm>
            <a:off x="1082710" y="1362974"/>
            <a:ext cx="8807571" cy="646331"/>
          </a:xfrm>
          <a:prstGeom prst="rect">
            <a:avLst/>
          </a:prstGeom>
          <a:noFill/>
        </p:spPr>
        <p:txBody>
          <a:bodyPr wrap="square" rtlCol="0">
            <a:spAutoFit/>
          </a:bodyPr>
          <a:lstStyle/>
          <a:p>
            <a:r>
              <a:rPr lang="en-US" dirty="0"/>
              <a:t>How to understand the contributions of each feature towards a prediction made by a machine learning model? We can use SHAP values!</a:t>
            </a:r>
          </a:p>
        </p:txBody>
      </p:sp>
      <p:pic>
        <p:nvPicPr>
          <p:cNvPr id="26" name="Video 25">
            <a:hlinkClick r:id="" action="ppaction://media"/>
            <a:extLst>
              <a:ext uri="{FF2B5EF4-FFF2-40B4-BE49-F238E27FC236}">
                <a16:creationId xmlns:a16="http://schemas.microsoft.com/office/drawing/2014/main" id="{65E62567-7049-5689-9E30-880F8670E07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98530242"/>
      </p:ext>
    </p:extLst>
  </p:cSld>
  <p:clrMapOvr>
    <a:masterClrMapping/>
  </p:clrMapOvr>
  <mc:AlternateContent xmlns:mc="http://schemas.openxmlformats.org/markup-compatibility/2006">
    <mc:Choice xmlns:p14="http://schemas.microsoft.com/office/powerpoint/2010/main" Requires="p14">
      <p:transition spd="slow" p14:dur="2000" advTm="69603"/>
    </mc:Choice>
    <mc:Fallback>
      <p:transition spd="slow" advTm="696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6"/>
                </p:tgtEl>
              </p:cMediaNode>
            </p:video>
            <p:seq concurrent="1" nextAc="seek">
              <p:cTn id="8" restart="whenNotActive" fill="hold" evtFilter="cancelBubble" nodeType="interactiveSeq">
                <p:stCondLst>
                  <p:cond evt="onClick" delay="0">
                    <p:tgtEl>
                      <p:spTgt spid="2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6"/>
                                        </p:tgtEl>
                                      </p:cBhvr>
                                    </p:cmd>
                                  </p:childTnLst>
                                </p:cTn>
                              </p:par>
                            </p:childTnLst>
                          </p:cTn>
                        </p:par>
                      </p:childTnLst>
                    </p:cTn>
                  </p:par>
                </p:childTnLst>
              </p:cTn>
              <p:nextCondLst>
                <p:cond evt="onClick" delay="0">
                  <p:tgtEl>
                    <p:spTgt spid="2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65112-B629-A094-2895-95C3516FEB3E}"/>
              </a:ext>
            </a:extLst>
          </p:cNvPr>
          <p:cNvSpPr>
            <a:spLocks noGrp="1"/>
          </p:cNvSpPr>
          <p:nvPr>
            <p:ph type="title"/>
          </p:nvPr>
        </p:nvSpPr>
        <p:spPr>
          <a:xfrm>
            <a:off x="1280159" y="640080"/>
            <a:ext cx="6076138" cy="705835"/>
          </a:xfrm>
        </p:spPr>
        <p:txBody>
          <a:bodyPr/>
          <a:lstStyle/>
          <a:p>
            <a:r>
              <a:rPr lang="en-US" dirty="0"/>
              <a:t>Conclusions</a:t>
            </a:r>
          </a:p>
        </p:txBody>
      </p:sp>
      <p:sp>
        <p:nvSpPr>
          <p:cNvPr id="4" name="Content Placeholder 3">
            <a:extLst>
              <a:ext uri="{FF2B5EF4-FFF2-40B4-BE49-F238E27FC236}">
                <a16:creationId xmlns:a16="http://schemas.microsoft.com/office/drawing/2014/main" id="{360043B5-F7F4-6714-2EF4-9D7AB40B9D95}"/>
              </a:ext>
            </a:extLst>
          </p:cNvPr>
          <p:cNvSpPr>
            <a:spLocks noGrp="1"/>
          </p:cNvSpPr>
          <p:nvPr>
            <p:ph idx="21"/>
          </p:nvPr>
        </p:nvSpPr>
        <p:spPr>
          <a:xfrm>
            <a:off x="1280160" y="1640783"/>
            <a:ext cx="4165144" cy="2345590"/>
          </a:xfrm>
        </p:spPr>
        <p:txBody>
          <a:bodyPr>
            <a:normAutofit/>
          </a:bodyPr>
          <a:lstStyle/>
          <a:p>
            <a:pPr marL="0" indent="0">
              <a:buNone/>
            </a:pPr>
            <a:r>
              <a:rPr lang="en-US" sz="1800" dirty="0"/>
              <a:t>The features that are most predictive of calorie expenditure are:</a:t>
            </a:r>
          </a:p>
          <a:p>
            <a:r>
              <a:rPr lang="en-US" sz="1800" dirty="0"/>
              <a:t>Duration,</a:t>
            </a:r>
          </a:p>
          <a:p>
            <a:r>
              <a:rPr lang="en-US" sz="1800" dirty="0"/>
              <a:t>Heart Rate.</a:t>
            </a:r>
          </a:p>
          <a:p>
            <a:pPr marL="0" indent="0">
              <a:buNone/>
            </a:pPr>
            <a:endParaRPr lang="en-US" sz="1800" dirty="0"/>
          </a:p>
        </p:txBody>
      </p:sp>
      <p:sp>
        <p:nvSpPr>
          <p:cNvPr id="7" name="Content Placeholder 3">
            <a:extLst>
              <a:ext uri="{FF2B5EF4-FFF2-40B4-BE49-F238E27FC236}">
                <a16:creationId xmlns:a16="http://schemas.microsoft.com/office/drawing/2014/main" id="{6BFA8C7A-E165-9248-BEB9-1514AFCFF179}"/>
              </a:ext>
            </a:extLst>
          </p:cNvPr>
          <p:cNvSpPr txBox="1">
            <a:spLocks/>
          </p:cNvSpPr>
          <p:nvPr/>
        </p:nvSpPr>
        <p:spPr>
          <a:xfrm>
            <a:off x="6415526" y="1640783"/>
            <a:ext cx="4165144" cy="23455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a:t>The features that are NOT predictive of calorie expenditure are:</a:t>
            </a:r>
          </a:p>
          <a:p>
            <a:r>
              <a:rPr lang="en-US" sz="1800" dirty="0"/>
              <a:t>Height,</a:t>
            </a:r>
          </a:p>
          <a:p>
            <a:r>
              <a:rPr lang="en-US" sz="1800" dirty="0"/>
              <a:t>Weight.</a:t>
            </a:r>
          </a:p>
          <a:p>
            <a:pPr marL="0" indent="0">
              <a:buFont typeface="Arial" panose="020B0604020202020204" pitchFamily="34" charset="0"/>
              <a:buNone/>
            </a:pPr>
            <a:endParaRPr lang="en-US" sz="1800" dirty="0"/>
          </a:p>
        </p:txBody>
      </p:sp>
      <p:sp>
        <p:nvSpPr>
          <p:cNvPr id="8" name="TextBox 7">
            <a:extLst>
              <a:ext uri="{FF2B5EF4-FFF2-40B4-BE49-F238E27FC236}">
                <a16:creationId xmlns:a16="http://schemas.microsoft.com/office/drawing/2014/main" id="{C836D074-06D0-5C51-176A-A93D64527C1B}"/>
              </a:ext>
            </a:extLst>
          </p:cNvPr>
          <p:cNvSpPr txBox="1"/>
          <p:nvPr/>
        </p:nvSpPr>
        <p:spPr>
          <a:xfrm>
            <a:off x="1280158" y="3429000"/>
            <a:ext cx="9300511" cy="646331"/>
          </a:xfrm>
          <a:prstGeom prst="rect">
            <a:avLst/>
          </a:prstGeom>
          <a:noFill/>
        </p:spPr>
        <p:txBody>
          <a:bodyPr wrap="square" rtlCol="0">
            <a:spAutoFit/>
          </a:bodyPr>
          <a:lstStyle/>
          <a:p>
            <a:r>
              <a:rPr lang="en-US" dirty="0"/>
              <a:t>According to data, if you want to burn the most calories, you should workout for a long time with a high heart rate!</a:t>
            </a:r>
          </a:p>
        </p:txBody>
      </p:sp>
      <p:sp>
        <p:nvSpPr>
          <p:cNvPr id="9" name="TextBox 8">
            <a:extLst>
              <a:ext uri="{FF2B5EF4-FFF2-40B4-BE49-F238E27FC236}">
                <a16:creationId xmlns:a16="http://schemas.microsoft.com/office/drawing/2014/main" id="{66C7D389-B6F9-2D58-DF58-9868125F52E7}"/>
              </a:ext>
            </a:extLst>
          </p:cNvPr>
          <p:cNvSpPr txBox="1"/>
          <p:nvPr/>
        </p:nvSpPr>
        <p:spPr>
          <a:xfrm>
            <a:off x="1280159" y="4695290"/>
            <a:ext cx="9035096" cy="1200329"/>
          </a:xfrm>
          <a:prstGeom prst="rect">
            <a:avLst/>
          </a:prstGeom>
          <a:noFill/>
        </p:spPr>
        <p:txBody>
          <a:bodyPr wrap="square" rtlCol="0">
            <a:spAutoFit/>
          </a:bodyPr>
          <a:lstStyle/>
          <a:p>
            <a:r>
              <a:rPr lang="en-US" dirty="0"/>
              <a:t>Future directions for improvement:</a:t>
            </a:r>
          </a:p>
          <a:p>
            <a:pPr marL="285750" indent="-285750">
              <a:buFont typeface="Arial" panose="020B0604020202020204" pitchFamily="34" charset="0"/>
              <a:buChar char="•"/>
            </a:pPr>
            <a:r>
              <a:rPr lang="en-US" dirty="0"/>
              <a:t>Expanded feature engineering</a:t>
            </a:r>
          </a:p>
          <a:p>
            <a:pPr marL="285750" indent="-285750">
              <a:buFont typeface="Arial" panose="020B0604020202020204" pitchFamily="34" charset="0"/>
              <a:buChar char="•"/>
            </a:pPr>
            <a:r>
              <a:rPr lang="en-US" dirty="0"/>
              <a:t>Experiment more with ensembles and stacking</a:t>
            </a:r>
          </a:p>
          <a:p>
            <a:pPr marL="285750" indent="-285750">
              <a:buFont typeface="Arial" panose="020B0604020202020204" pitchFamily="34" charset="0"/>
              <a:buChar char="•"/>
            </a:pPr>
            <a:r>
              <a:rPr lang="en-US" dirty="0"/>
              <a:t>Adjust many of the features within </a:t>
            </a:r>
            <a:r>
              <a:rPr lang="en-US" dirty="0" err="1"/>
              <a:t>AutoGluon</a:t>
            </a:r>
            <a:endParaRPr lang="en-US" dirty="0"/>
          </a:p>
        </p:txBody>
      </p:sp>
      <p:pic>
        <p:nvPicPr>
          <p:cNvPr id="18" name="Video 17">
            <a:hlinkClick r:id="" action="ppaction://media"/>
            <a:extLst>
              <a:ext uri="{FF2B5EF4-FFF2-40B4-BE49-F238E27FC236}">
                <a16:creationId xmlns:a16="http://schemas.microsoft.com/office/drawing/2014/main" id="{F1EFE347-9195-9D88-DFF0-00E33DBB46B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3801526"/>
      </p:ext>
    </p:extLst>
  </p:cSld>
  <p:clrMapOvr>
    <a:masterClrMapping/>
  </p:clrMapOvr>
  <mc:AlternateContent xmlns:mc="http://schemas.openxmlformats.org/markup-compatibility/2006">
    <mc:Choice xmlns:p14="http://schemas.microsoft.com/office/powerpoint/2010/main" Requires="p14">
      <p:transition spd="slow" p14:dur="2000" advTm="29982"/>
    </mc:Choice>
    <mc:Fallback>
      <p:transition spd="slow" advTm="299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8"/>
                </p:tgtEl>
              </p:cMediaNode>
            </p:vide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
                                        </p:tgtEl>
                                      </p:cBhvr>
                                    </p:cmd>
                                  </p:childTnLst>
                                </p:cTn>
                              </p:par>
                            </p:childTnLst>
                          </p:cTn>
                        </p:par>
                      </p:childTnLst>
                    </p:cTn>
                  </p:par>
                </p:childTnLst>
              </p:cTn>
              <p:nextCondLst>
                <p:cond evt="onClick" delay="0">
                  <p:tgtEl>
                    <p:spTgt spid="18"/>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5D893-E98A-260A-9EC4-B9365E533FD5}"/>
              </a:ext>
            </a:extLst>
          </p:cNvPr>
          <p:cNvSpPr>
            <a:spLocks noGrp="1"/>
          </p:cNvSpPr>
          <p:nvPr>
            <p:ph type="title"/>
          </p:nvPr>
        </p:nvSpPr>
        <p:spPr>
          <a:xfrm>
            <a:off x="2792896" y="163976"/>
            <a:ext cx="8965094" cy="2276856"/>
          </a:xfrm>
        </p:spPr>
        <p:txBody>
          <a:bodyPr/>
          <a:lstStyle/>
          <a:p>
            <a:r>
              <a:rPr lang="en-US" dirty="0"/>
              <a:t>Thank you</a:t>
            </a:r>
          </a:p>
        </p:txBody>
      </p:sp>
      <p:sp>
        <p:nvSpPr>
          <p:cNvPr id="3" name="Text Placeholder 2">
            <a:extLst>
              <a:ext uri="{FF2B5EF4-FFF2-40B4-BE49-F238E27FC236}">
                <a16:creationId xmlns:a16="http://schemas.microsoft.com/office/drawing/2014/main" id="{FD70D88C-5989-4007-4953-F54A4A34B778}"/>
              </a:ext>
            </a:extLst>
          </p:cNvPr>
          <p:cNvSpPr>
            <a:spLocks noGrp="1"/>
          </p:cNvSpPr>
          <p:nvPr>
            <p:ph type="body" sz="quarter" idx="13"/>
          </p:nvPr>
        </p:nvSpPr>
        <p:spPr>
          <a:xfrm>
            <a:off x="5640609" y="2531346"/>
            <a:ext cx="6117381" cy="3017520"/>
          </a:xfrm>
        </p:spPr>
        <p:txBody>
          <a:bodyPr/>
          <a:lstStyle/>
          <a:p>
            <a:r>
              <a:rPr lang="en-US" dirty="0"/>
              <a:t>Elliot Blackstone</a:t>
            </a:r>
          </a:p>
          <a:p>
            <a:r>
              <a:rPr lang="en-US" dirty="0"/>
              <a:t>eblackst@umich.com</a:t>
            </a:r>
          </a:p>
          <a:p>
            <a:r>
              <a:rPr lang="en-US" dirty="0"/>
              <a:t>https://github.com/ElliotBlackstone</a:t>
            </a:r>
          </a:p>
          <a:p>
            <a:endParaRPr lang="en-US" dirty="0"/>
          </a:p>
        </p:txBody>
      </p:sp>
      <p:sp>
        <p:nvSpPr>
          <p:cNvPr id="6" name="Picture Placeholder 5">
            <a:extLst>
              <a:ext uri="{FF2B5EF4-FFF2-40B4-BE49-F238E27FC236}">
                <a16:creationId xmlns:a16="http://schemas.microsoft.com/office/drawing/2014/main" id="{806ADDFB-6E75-71F9-D256-EA7529DBFF21}"/>
              </a:ext>
            </a:extLst>
          </p:cNvPr>
          <p:cNvSpPr>
            <a:spLocks noGrp="1"/>
          </p:cNvSpPr>
          <p:nvPr>
            <p:ph type="pic" sz="quarter" idx="14"/>
          </p:nvPr>
        </p:nvSpPr>
        <p:spPr/>
        <p:txBody>
          <a:bodyPr/>
          <a:lstStyle/>
          <a:p>
            <a:endParaRPr lang="en-US"/>
          </a:p>
        </p:txBody>
      </p:sp>
      <p:pic>
        <p:nvPicPr>
          <p:cNvPr id="11" name="Video 10">
            <a:hlinkClick r:id="" action="ppaction://media"/>
            <a:extLst>
              <a:ext uri="{FF2B5EF4-FFF2-40B4-BE49-F238E27FC236}">
                <a16:creationId xmlns:a16="http://schemas.microsoft.com/office/drawing/2014/main" id="{3280A32E-DB7F-EFEB-14CC-E6B58F871D0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73949180"/>
      </p:ext>
    </p:extLst>
  </p:cSld>
  <p:clrMapOvr>
    <a:masterClrMapping/>
  </p:clrMapOvr>
  <mc:AlternateContent xmlns:mc="http://schemas.openxmlformats.org/markup-compatibility/2006">
    <mc:Choice xmlns:p14="http://schemas.microsoft.com/office/powerpoint/2010/main" Requires="p14">
      <p:transition spd="slow" p14:dur="2000" advTm="7244"/>
    </mc:Choice>
    <mc:Fallback>
      <p:transition spd="slow" advTm="72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8.7|14|18.8|5.8"/>
</p:tagLst>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_Win32_SL_V16" id="{36B34AD0-AFC2-468E-8620-6CFD159B149F}" vid="{ACCF8893-1A0E-437D-A612-1659D305EA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ABD9919-8F5A-4B99-83E1-E90FE1DCF2E1}">
  <ds:schemaRefs>
    <ds:schemaRef ds:uri="http://schemas.microsoft.com/sharepoint/v3/contenttype/forms"/>
  </ds:schemaRefs>
</ds:datastoreItem>
</file>

<file path=customXml/itemProps2.xml><?xml version="1.0" encoding="utf-8"?>
<ds:datastoreItem xmlns:ds="http://schemas.openxmlformats.org/officeDocument/2006/customXml" ds:itemID="{80E87F72-70BF-43BC-A0D4-53665DC1267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52D646E0-DCC8-4209-B539-AA58186B682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{28BD2C7A-C42F-46A0-9C54-B251573C7806}TF54b766f8-63ee-43b7-9d15-113a5f305028ef21f1e0_win32-c09799a851b0</Template>
  <TotalTime>981</TotalTime>
  <Words>1391</Words>
  <Application>Microsoft Office PowerPoint</Application>
  <PresentationFormat>Widescreen</PresentationFormat>
  <Paragraphs>223</Paragraphs>
  <Slides>9</Slides>
  <Notes>9</Notes>
  <HiddenSlides>1</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Univers</vt:lpstr>
      <vt:lpstr>GradientVTI</vt:lpstr>
      <vt:lpstr>Predicting calorie expenditure</vt:lpstr>
      <vt:lpstr>PowerPoint Presentation</vt:lpstr>
      <vt:lpstr>Preprocessing, feature engineering</vt:lpstr>
      <vt:lpstr>Model performance</vt:lpstr>
      <vt:lpstr>Model performance</vt:lpstr>
      <vt:lpstr>PowerPoint Presentation</vt:lpstr>
      <vt:lpstr>Explainability</vt:lpstr>
      <vt:lpstr>Conclusions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Elliot Blackstone</dc:creator>
  <cp:lastModifiedBy>Blackstone, Elliot</cp:lastModifiedBy>
  <cp:revision>63</cp:revision>
  <dcterms:created xsi:type="dcterms:W3CDTF">2025-06-25T19:43:24Z</dcterms:created>
  <dcterms:modified xsi:type="dcterms:W3CDTF">2025-06-27T22:43:29Z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